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0"/>
  </p:notesMasterIdLst>
  <p:sldIdLst>
    <p:sldId id="257" r:id="rId2"/>
    <p:sldId id="266" r:id="rId3"/>
    <p:sldId id="267"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300" r:id="rId35"/>
    <p:sldId id="301" r:id="rId36"/>
    <p:sldId id="302" r:id="rId37"/>
    <p:sldId id="303" r:id="rId38"/>
    <p:sldId id="304" r:id="rId39"/>
    <p:sldId id="305"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1" r:id="rId103"/>
    <p:sldId id="370"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6" r:id="rId118"/>
    <p:sldId id="385" r:id="rId119"/>
    <p:sldId id="387" r:id="rId120"/>
    <p:sldId id="388" r:id="rId121"/>
    <p:sldId id="389" r:id="rId122"/>
    <p:sldId id="390" r:id="rId123"/>
    <p:sldId id="391" r:id="rId124"/>
    <p:sldId id="392" r:id="rId125"/>
    <p:sldId id="393" r:id="rId126"/>
    <p:sldId id="394" r:id="rId127"/>
    <p:sldId id="395" r:id="rId128"/>
    <p:sldId id="396" r:id="rId129"/>
  </p:sldIdLst>
  <p:sldSz cx="12192000" cy="6858000"/>
  <p:notesSz cx="6858000" cy="9144000"/>
  <p:embeddedFontLst>
    <p:embeddedFont>
      <p:font typeface="Calibri" panose="020F0502020204030204" pitchFamily="34" charset="0"/>
      <p:regular r:id="rId131"/>
      <p:bold r:id="rId132"/>
      <p:italic r:id="rId133"/>
      <p:boldItalic r:id="rId134"/>
    </p:embeddedFont>
    <p:embeddedFont>
      <p:font typeface="Edwardian Script ITC" panose="030303020407070D0804" pitchFamily="66" charset="0"/>
      <p:regular r:id="rId135"/>
    </p:embeddedFont>
    <p:embeddedFont>
      <p:font typeface="Josefin Sans" pitchFamily="2" charset="0"/>
      <p:regular r:id="rId136"/>
      <p:bold r:id="rId137"/>
      <p:italic r:id="rId138"/>
      <p:boldItalic r:id="rId139"/>
    </p:embeddedFont>
    <p:embeddedFont>
      <p:font typeface="Kanit" panose="020B0604020202020204" charset="-34"/>
      <p:regular r:id="rId140"/>
      <p:bold r:id="rId141"/>
      <p:italic r:id="rId142"/>
      <p:boldItalic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A4B058AF-259C-4D7B-A774-7D4DFF16D24A}">
          <p14:sldIdLst>
            <p14:sldId id="257"/>
            <p14:sldId id="266"/>
          </p14:sldIdLst>
        </p14:section>
        <p14:section name="What is Technical Debt?" id="{337040D4-CE5C-4086-97BD-BB0B0233C2C2}">
          <p14:sldIdLst>
            <p14:sldId id="267"/>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300"/>
            <p14:sldId id="301"/>
            <p14:sldId id="302"/>
            <p14:sldId id="303"/>
            <p14:sldId id="304"/>
            <p14:sldId id="305"/>
            <p14:sldId id="307"/>
          </p14:sldIdLst>
        </p14:section>
        <p14:section name="Pros and Cons of Technical Debt" id="{F501AED0-B78A-4BD3-AC35-B6938BACF068}">
          <p14:sldIdLst>
            <p14:sldId id="308"/>
            <p14:sldId id="309"/>
            <p14:sldId id="310"/>
          </p14:sldIdLst>
        </p14:section>
        <p14:section name="What causes technical debt?" id="{4906CBFA-B0E7-4D10-825A-F85503A3ABB6}">
          <p14:sldIdLst>
            <p14:sldId id="311"/>
            <p14:sldId id="312"/>
            <p14:sldId id="313"/>
            <p14:sldId id="314"/>
            <p14:sldId id="315"/>
            <p14:sldId id="316"/>
            <p14:sldId id="317"/>
            <p14:sldId id="318"/>
            <p14:sldId id="319"/>
            <p14:sldId id="320"/>
            <p14:sldId id="321"/>
            <p14:sldId id="322"/>
            <p14:sldId id="323"/>
            <p14:sldId id="324"/>
            <p14:sldId id="325"/>
            <p14:sldId id="326"/>
          </p14:sldIdLst>
        </p14:section>
        <p14:section name="Types of Technical Debt" id="{F6CFF0D2-759B-42F4-A99B-4CADD20730A9}">
          <p14:sldIdLst>
            <p14:sldId id="327"/>
            <p14:sldId id="329"/>
            <p14:sldId id="330"/>
            <p14:sldId id="331"/>
            <p14:sldId id="332"/>
            <p14:sldId id="333"/>
            <p14:sldId id="334"/>
            <p14:sldId id="335"/>
            <p14:sldId id="336"/>
            <p14:sldId id="337"/>
            <p14:sldId id="338"/>
            <p14:sldId id="339"/>
            <p14:sldId id="340"/>
            <p14:sldId id="341"/>
            <p14:sldId id="342"/>
          </p14:sldIdLst>
        </p14:section>
        <p14:section name="Technical Debt Identification" id="{524DF066-137B-46FC-A000-0F8170297BF7}">
          <p14:sldIdLst>
            <p14:sldId id="343"/>
            <p14:sldId id="344"/>
            <p14:sldId id="345"/>
            <p14:sldId id="346"/>
            <p14:sldId id="347"/>
            <p14:sldId id="348"/>
            <p14:sldId id="349"/>
            <p14:sldId id="350"/>
            <p14:sldId id="351"/>
            <p14:sldId id="352"/>
            <p14:sldId id="353"/>
            <p14:sldId id="354"/>
            <p14:sldId id="355"/>
            <p14:sldId id="356"/>
          </p14:sldIdLst>
        </p14:section>
        <p14:section name="Opportunities to Identify Technical Debt" id="{AB9AE840-8806-4F1E-927B-B2CFC3E6F434}">
          <p14:sldIdLst>
            <p14:sldId id="357"/>
            <p14:sldId id="358"/>
            <p14:sldId id="359"/>
            <p14:sldId id="360"/>
            <p14:sldId id="361"/>
            <p14:sldId id="362"/>
            <p14:sldId id="363"/>
            <p14:sldId id="364"/>
            <p14:sldId id="365"/>
          </p14:sldIdLst>
        </p14:section>
        <p14:section name="Recording Technical Debt" id="{9265A2D1-F673-4B6B-81C1-06C0B301A294}">
          <p14:sldIdLst>
            <p14:sldId id="366"/>
            <p14:sldId id="367"/>
            <p14:sldId id="368"/>
            <p14:sldId id="369"/>
            <p14:sldId id="371"/>
            <p14:sldId id="370"/>
          </p14:sldIdLst>
        </p14:section>
        <p14:section name="Tracking Technical Debt" id="{D6AC1001-CAAB-42F8-8E46-629CF7B87B93}">
          <p14:sldIdLst>
            <p14:sldId id="372"/>
            <p14:sldId id="373"/>
            <p14:sldId id="374"/>
            <p14:sldId id="375"/>
            <p14:sldId id="376"/>
            <p14:sldId id="377"/>
            <p14:sldId id="378"/>
            <p14:sldId id="379"/>
            <p14:sldId id="380"/>
            <p14:sldId id="381"/>
          </p14:sldIdLst>
        </p14:section>
        <p14:section name="Technical Debt Ratio" id="{FCE31DBB-2CD7-481B-A62F-0724DF3B7493}">
          <p14:sldIdLst>
            <p14:sldId id="382"/>
            <p14:sldId id="383"/>
            <p14:sldId id="384"/>
            <p14:sldId id="386"/>
            <p14:sldId id="385"/>
          </p14:sldIdLst>
        </p14:section>
        <p14:section name="Summary" id="{1E6B88E9-99CA-4C92-98CD-240834B82237}">
          <p14:sldIdLst>
            <p14:sldId id="387"/>
            <p14:sldId id="388"/>
            <p14:sldId id="389"/>
            <p14:sldId id="390"/>
            <p14:sldId id="391"/>
            <p14:sldId id="392"/>
            <p14:sldId id="393"/>
            <p14:sldId id="394"/>
            <p14:sldId id="395"/>
            <p14:sldId id="396"/>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4" roundtripDataSignature="AMtx7mj3ZEjaZ4apEzig9OsRBUQuDbCbC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59" autoAdjust="0"/>
  </p:normalViewPr>
  <p:slideViewPr>
    <p:cSldViewPr snapToGrid="0">
      <p:cViewPr varScale="1">
        <p:scale>
          <a:sx n="79" d="100"/>
          <a:sy n="79" d="100"/>
        </p:scale>
        <p:origin x="1236" y="78"/>
      </p:cViewPr>
      <p:guideLst/>
    </p:cSldViewPr>
  </p:slideViewPr>
  <p:notesTextViewPr>
    <p:cViewPr>
      <p:scale>
        <a:sx n="1" d="1"/>
        <a:sy n="1" d="1"/>
      </p:scale>
      <p:origin x="0" y="0"/>
    </p:cViewPr>
  </p:notesTextViewPr>
  <p:sorterViewPr>
    <p:cViewPr>
      <p:scale>
        <a:sx n="100" d="100"/>
        <a:sy n="100" d="100"/>
      </p:scale>
      <p:origin x="0" y="-488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4.fntdata"/><Relationship Id="rId139" Type="http://schemas.openxmlformats.org/officeDocument/2006/relationships/font" Target="fonts/font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0.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1.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3.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68" name="Google Shape;6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had to find new developers to replace those who had left, which added to their difficulties.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0010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then on, the team was more careful to follow best practices and avoid technical debt.  They learned the hard way about the importance of taking the time to do things right, even if it means delivering the project a little late.  They also made sure to prioritize their health and well-being, so that could continue to deliver high-quality software for their clients.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9715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“Shipping first-time code is like going into debt.  A little debt speeds development so long as it is paid back promptly with a rewrite. Objects make the cost of this transaction tolerable.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3385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danger occurs when the debt is not repaid.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1802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minute spent on not-quite-right code counts as interest on that debt.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0090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8869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metaphor, doing things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6593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and dirty way sets us up with a technical debt, which is similar to a financial debt.  Like a financial debt, the technical debt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1765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incurs interest payments, which come in the form of the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1311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effort that we have to do in future development.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585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software development team that was working on a project for a big client.  The project was complex, and the deadline was tight, so the team decided to take shortcuts and make quick fixes instead of following best practices.</a:t>
            </a:r>
          </a:p>
          <a:p>
            <a:endParaRPr lang="en-US" dirty="0"/>
          </a:p>
          <a:p>
            <a:r>
              <a:rPr lang="en-US" dirty="0"/>
              <a:t>At first, everything seemed to be going well.  The project was delivered on time and the client was happy with the results.</a:t>
            </a:r>
          </a:p>
          <a:p>
            <a:endParaRPr lang="en-US" dirty="0"/>
          </a:p>
          <a:p>
            <a:r>
              <a:rPr lang="en-US" dirty="0"/>
              <a:t>However, as time went on,</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2463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implied cost of additional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697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rework caused by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869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an easy (limited) solution now instead of using a</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2872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approach that would take longer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0088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You start writing an application.  In the beginning there is no need for user roles.  Everyone can do everything.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1117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some point you starting having two different permissions for a specific action, like one kind of user can see a report and the other cannot.  The development team considers whether to create a full-fledged permission system, using a nice set of design patterns for it.  But at this point it really looks like over-engineering.  One method in the business logic and one in the presentation layer will do.</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9653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Some time later another things requires the differentiation of users, and then another, and another.  At this point, the developers realized that the code is starting to get messy, and the solution is to refactor the code to have a decent permission system.  But this refactoring will take time than just adding another method  But will simplify the code and make future permissions to be added one line of code, or even by just adding a row in the database.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6714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company has the opportunity to add five customer in a week, but really need another permission change in a couple of days.</a:t>
            </a:r>
          </a:p>
          <a:p>
            <a:endParaRPr lang="en-US" dirty="0"/>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because this will make five potential customers sign a contract this week, rather than next week, or maybe never, if they dislike the fact that the company haven’t done their only request.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5740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52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59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realized that the shortcuts they had taken were causing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was difficult to read and maintain, which made it time-consuming and expensive to fix bugs.  The team also realized that they had neglected to properly document the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4237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128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9470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7058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7716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9248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8509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3505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5129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5984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861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made it difficult for new developers to understand how the system worked.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 team had not done enough testing, which resulted in a high number of bugs.  And the architecture of the system was overly complex, which made it difficult to make changes without breaking other parts of the system.</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4892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4394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6452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4262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2081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5757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4434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444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18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6966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836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of these problems, the team found themselves spending more and more time fixing bugs and maintaining the system instead of working on new features.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3829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936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07772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8612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326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0375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32783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32332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3844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0319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6596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was also becoming frustrated because the system was not performing as well as they had hoped.</a:t>
            </a:r>
          </a:p>
          <a:p>
            <a:endParaRPr lang="en-US" dirty="0"/>
          </a:p>
          <a:p>
            <a:r>
              <a:rPr lang="en-US" dirty="0"/>
              <a:t>The team eventually realized that the shortcuts they had taken were the cause of their problems.  They had accumulated a significant amount of technical debt, which as making it difficult for them to deliver the quality software that their client required.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2588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4103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407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80590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92459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73354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there inconsistent user experiences for the same processes?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52332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following the same reusable frameworks?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83663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built following best practices?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15463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deployments or package validations taking too long?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9517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limits being exceeded, or are users seeing errors for SQL, DML record locks, API calls, or CPU time limits?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8276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stress of the situation was waking a toll on the team.  Developers were working long hours and feeling overwhelmed, which was affecting their morale and their health.</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4615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63966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838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72804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89967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21869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endParaRPr lang="en-US" u="none" dirty="0"/>
          </a:p>
          <a:p>
            <a:r>
              <a:rPr lang="en-US" u="none" dirty="0"/>
              <a:t>Complexity – 1 to 5; how hard is it to solve the problem</a:t>
            </a:r>
          </a:p>
          <a:p>
            <a:endParaRPr lang="en-US" u="none" dirty="0"/>
          </a:p>
          <a:p>
            <a:r>
              <a:rPr lang="en-US" u="none" dirty="0"/>
              <a:t>Reward – 1 to 5 where 1 is a nice to have and 5 is a significantly measurable improvement both from a performance, security, complexity, etc. point of view</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9945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bbae29d669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bbae29d669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AirPort, PowerBooks, MacBook Pro, iPod</a:t>
            </a:r>
          </a:p>
        </p:txBody>
      </p:sp>
      <p:sp>
        <p:nvSpPr>
          <p:cNvPr id="129" name="Google Shape;129;g1bbae29d669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114</a:t>
            </a:fld>
            <a:endParaRPr/>
          </a:p>
        </p:txBody>
      </p:sp>
    </p:spTree>
    <p:extLst>
      <p:ext uri="{BB962C8B-B14F-4D97-AF65-F5344CB8AC3E}">
        <p14:creationId xmlns:p14="http://schemas.microsoft.com/office/powerpoint/2010/main" val="3401132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02271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97283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8934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started to look for new jobs because they did not want to work on a project that was so difficult to maintain.</a:t>
            </a:r>
          </a:p>
          <a:p>
            <a:endParaRPr lang="en-US" dirty="0"/>
          </a:p>
          <a:p>
            <a:r>
              <a:rPr lang="en-US" dirty="0"/>
              <a:t>In the end, the team realized that the shortcuts they had taken were the cause of their problem.  They had accumulated a significant amount of technical debt, which was making it difficult for them to deliver the quality software that their client required.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16335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88713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2782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86220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(Reward x .2) + (Criticality x .15) – (Complexity x .15)</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0673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68" name="Google Shape;6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127</a:t>
            </a:fld>
            <a:endParaRPr/>
          </a:p>
        </p:txBody>
      </p:sp>
    </p:spTree>
    <p:extLst>
      <p:ext uri="{BB962C8B-B14F-4D97-AF65-F5344CB8AC3E}">
        <p14:creationId xmlns:p14="http://schemas.microsoft.com/office/powerpoint/2010/main" val="550721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had to work hard to pay off their technical debt, which took a lot of time and money.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55833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bg>
      <p:bgPr>
        <a:solidFill>
          <a:schemeClr val="lt2"/>
        </a:solidFill>
        <a:effectLst/>
      </p:bgPr>
    </p:bg>
    <p:spTree>
      <p:nvGrpSpPr>
        <p:cNvPr id="1" name="Shape 17"/>
        <p:cNvGrpSpPr/>
        <p:nvPr/>
      </p:nvGrpSpPr>
      <p:grpSpPr>
        <a:xfrm>
          <a:off x="0" y="0"/>
          <a:ext cx="0" cy="0"/>
          <a:chOff x="0" y="0"/>
          <a:chExt cx="0" cy="0"/>
        </a:xfrm>
      </p:grpSpPr>
      <p:sp>
        <p:nvSpPr>
          <p:cNvPr id="18" name="Google Shape;18;p9"/>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1pPr>
            <a:lvl2pPr marL="0" marR="0" lvl="1"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2pPr>
            <a:lvl3pPr marL="0" marR="0" lvl="2"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3pPr>
            <a:lvl4pPr marL="0" marR="0" lvl="3"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4pPr>
            <a:lvl5pPr marL="0" marR="0" lvl="4"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5pPr>
            <a:lvl6pPr marL="0" marR="0" lvl="5"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6pPr>
            <a:lvl7pPr marL="0" marR="0" lvl="6"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7pPr>
            <a:lvl8pPr marL="0" marR="0" lvl="7"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8pPr>
            <a:lvl9pPr marL="0" marR="0" lvl="8"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US"/>
              <a:t>‹#›</a:t>
            </a:fld>
            <a:endParaRPr/>
          </a:p>
        </p:txBody>
      </p:sp>
      <p:pic>
        <p:nvPicPr>
          <p:cNvPr id="19" name="Google Shape;19;p9"/>
          <p:cNvPicPr preferRelativeResize="0"/>
          <p:nvPr/>
        </p:nvPicPr>
        <p:blipFill>
          <a:blip r:embed="rId2">
            <a:alphaModFix/>
          </a:blip>
          <a:stretch>
            <a:fillRect/>
          </a:stretch>
        </p:blipFill>
        <p:spPr>
          <a:xfrm>
            <a:off x="8331400" y="4945300"/>
            <a:ext cx="4163501" cy="138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20"/>
        <p:cNvGrpSpPr/>
        <p:nvPr/>
      </p:nvGrpSpPr>
      <p:grpSpPr>
        <a:xfrm>
          <a:off x="0" y="0"/>
          <a:ext cx="0" cy="0"/>
          <a:chOff x="0" y="0"/>
          <a:chExt cx="0" cy="0"/>
        </a:xfrm>
      </p:grpSpPr>
      <p:sp>
        <p:nvSpPr>
          <p:cNvPr id="21" name="Google Shape;21;p10"/>
          <p:cNvSpPr/>
          <p:nvPr/>
        </p:nvSpPr>
        <p:spPr>
          <a:xfrm rot="-5400000" flipH="1">
            <a:off x="5168411" y="-165587"/>
            <a:ext cx="6858000" cy="7189177"/>
          </a:xfrm>
          <a:custGeom>
            <a:avLst/>
            <a:gdLst/>
            <a:ahLst/>
            <a:cxnLst/>
            <a:rect l="l" t="t" r="r" b="b"/>
            <a:pathLst>
              <a:path w="10000" h="10000" extrusionOk="0">
                <a:moveTo>
                  <a:pt x="0" y="4829"/>
                </a:moveTo>
                <a:lnTo>
                  <a:pt x="10000" y="0"/>
                </a:lnTo>
                <a:lnTo>
                  <a:pt x="10000" y="10000"/>
                </a:lnTo>
                <a:lnTo>
                  <a:pt x="0" y="10000"/>
                </a:lnTo>
                <a:lnTo>
                  <a:pt x="0" y="4829"/>
                </a:lnTo>
                <a:close/>
              </a:path>
            </a:pathLst>
          </a:custGeom>
          <a:solidFill>
            <a:srgbClr val="BC11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0"/>
          <p:cNvSpPr txBox="1">
            <a:spLocks noGrp="1"/>
          </p:cNvSpPr>
          <p:nvPr>
            <p:ph type="title"/>
          </p:nvPr>
        </p:nvSpPr>
        <p:spPr>
          <a:xfrm>
            <a:off x="518746" y="474786"/>
            <a:ext cx="5377962" cy="2338754"/>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lvl="0" algn="l">
              <a:lnSpc>
                <a:spcPct val="100000"/>
              </a:lnSpc>
              <a:spcBef>
                <a:spcPts val="0"/>
              </a:spcBef>
              <a:spcAft>
                <a:spcPts val="0"/>
              </a:spcAft>
              <a:buClr>
                <a:srgbClr val="F48120"/>
              </a:buClr>
              <a:buSzPts val="5400"/>
              <a:buFont typeface="Josefin Sans"/>
              <a:buNone/>
              <a:defRPr>
                <a:latin typeface="Josefin Sans"/>
                <a:ea typeface="Josefin Sans"/>
                <a:cs typeface="Josefin Sans"/>
                <a:sym typeface="Josefi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1pPr>
            <a:lvl2pPr marL="0" marR="0" lvl="1"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2pPr>
            <a:lvl3pPr marL="0" marR="0" lvl="2"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3pPr>
            <a:lvl4pPr marL="0" marR="0" lvl="3"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4pPr>
            <a:lvl5pPr marL="0" marR="0" lvl="4"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5pPr>
            <a:lvl6pPr marL="0" marR="0" lvl="5"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6pPr>
            <a:lvl7pPr marL="0" marR="0" lvl="6"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7pPr>
            <a:lvl8pPr marL="0" marR="0" lvl="7"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8pPr>
            <a:lvl9pPr marL="0" marR="0" lvl="8"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10"/>
          <p:cNvPicPr preferRelativeResize="0"/>
          <p:nvPr/>
        </p:nvPicPr>
        <p:blipFill>
          <a:blip r:embed="rId2">
            <a:alphaModFix/>
          </a:blip>
          <a:stretch>
            <a:fillRect/>
          </a:stretch>
        </p:blipFill>
        <p:spPr>
          <a:xfrm>
            <a:off x="518740" y="5188050"/>
            <a:ext cx="2960185" cy="1392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wo Content">
  <p:cSld name="1_Title and Content">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48120"/>
              </a:buClr>
              <a:buSzPts val="5400"/>
              <a:buFont typeface="Josefin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SzPts val="4000"/>
              <a:buChar char="•"/>
              <a:defRPr/>
            </a:lvl1pPr>
            <a:lvl2pPr marL="914400" lvl="1" indent="-457200" algn="l">
              <a:lnSpc>
                <a:spcPct val="90000"/>
              </a:lnSpc>
              <a:spcBef>
                <a:spcPts val="500"/>
              </a:spcBef>
              <a:spcAft>
                <a:spcPts val="0"/>
              </a:spcAft>
              <a:buSzPts val="3600"/>
              <a:buChar char="•"/>
              <a:defRPr/>
            </a:lvl2pPr>
            <a:lvl3pPr marL="1371600" lvl="2" indent="-431800" algn="l">
              <a:lnSpc>
                <a:spcPct val="90000"/>
              </a:lnSpc>
              <a:spcBef>
                <a:spcPts val="500"/>
              </a:spcBef>
              <a:spcAft>
                <a:spcPts val="0"/>
              </a:spcAft>
              <a:buSzPts val="3200"/>
              <a:buChar char="•"/>
              <a:defRPr/>
            </a:lvl3pPr>
            <a:lvl4pPr marL="1828800" lvl="3" indent="-406400" algn="l">
              <a:lnSpc>
                <a:spcPct val="90000"/>
              </a:lnSpc>
              <a:spcBef>
                <a:spcPts val="500"/>
              </a:spcBef>
              <a:spcAft>
                <a:spcPts val="0"/>
              </a:spcAft>
              <a:buSzPts val="2800"/>
              <a:buChar char="•"/>
              <a:defRPr/>
            </a:lvl4pPr>
            <a:lvl5pPr marL="2286000" lvl="4" indent="-406400" algn="l">
              <a:lnSpc>
                <a:spcPct val="90000"/>
              </a:lnSpc>
              <a:spcBef>
                <a:spcPts val="500"/>
              </a:spcBef>
              <a:spcAft>
                <a:spcPts val="0"/>
              </a:spcAft>
              <a:buSzPts val="2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1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1pPr>
            <a:lvl2pPr marL="0" marR="0" lvl="1"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2pPr>
            <a:lvl3pPr marL="0" marR="0" lvl="2"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3pPr>
            <a:lvl4pPr marL="0" marR="0" lvl="3"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4pPr>
            <a:lvl5pPr marL="0" marR="0" lvl="4"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5pPr>
            <a:lvl6pPr marL="0" marR="0" lvl="5"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6pPr>
            <a:lvl7pPr marL="0" marR="0" lvl="6"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7pPr>
            <a:lvl8pPr marL="0" marR="0" lvl="7"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8pPr>
            <a:lvl9pPr marL="0" marR="0" lvl="8"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11"/>
          <p:cNvPicPr preferRelativeResize="0"/>
          <p:nvPr/>
        </p:nvPicPr>
        <p:blipFill>
          <a:blip r:embed="rId2">
            <a:alphaModFix/>
          </a:blip>
          <a:stretch>
            <a:fillRect/>
          </a:stretch>
        </p:blipFill>
        <p:spPr>
          <a:xfrm>
            <a:off x="8906765" y="5099700"/>
            <a:ext cx="2960185" cy="13921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1pPr>
            <a:lvl2pPr marL="0" marR="0" lvl="1"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2pPr>
            <a:lvl3pPr marL="0" marR="0" lvl="2"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3pPr>
            <a:lvl4pPr marL="0" marR="0" lvl="3"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4pPr>
            <a:lvl5pPr marL="0" marR="0" lvl="4"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5pPr>
            <a:lvl6pPr marL="0" marR="0" lvl="5"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6pPr>
            <a:lvl7pPr marL="0" marR="0" lvl="6"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7pPr>
            <a:lvl8pPr marL="0" marR="0" lvl="7"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8pPr>
            <a:lvl9pPr marL="0" marR="0" lvl="8"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US"/>
              <a:t>‹#›</a:t>
            </a:fld>
            <a:endParaRPr/>
          </a:p>
        </p:txBody>
      </p:sp>
      <p:pic>
        <p:nvPicPr>
          <p:cNvPr id="32" name="Google Shape;32;p12"/>
          <p:cNvPicPr preferRelativeResize="0"/>
          <p:nvPr/>
        </p:nvPicPr>
        <p:blipFill>
          <a:blip r:embed="rId2">
            <a:alphaModFix/>
          </a:blip>
          <a:stretch>
            <a:fillRect/>
          </a:stretch>
        </p:blipFill>
        <p:spPr>
          <a:xfrm>
            <a:off x="8932015" y="5124950"/>
            <a:ext cx="2960185" cy="13921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wo Content" type="twoObj">
  <p:cSld name="TWO_OBJECTS">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48120"/>
              </a:buClr>
              <a:buSzPts val="5400"/>
              <a:buFont typeface="Josefin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SzPts val="4000"/>
              <a:buChar char="•"/>
              <a:defRPr/>
            </a:lvl1pPr>
            <a:lvl2pPr marL="914400" lvl="1" indent="-457200" algn="l">
              <a:lnSpc>
                <a:spcPct val="90000"/>
              </a:lnSpc>
              <a:spcBef>
                <a:spcPts val="500"/>
              </a:spcBef>
              <a:spcAft>
                <a:spcPts val="0"/>
              </a:spcAft>
              <a:buSzPts val="3600"/>
              <a:buChar char="•"/>
              <a:defRPr/>
            </a:lvl2pPr>
            <a:lvl3pPr marL="1371600" lvl="2" indent="-431800" algn="l">
              <a:lnSpc>
                <a:spcPct val="90000"/>
              </a:lnSpc>
              <a:spcBef>
                <a:spcPts val="500"/>
              </a:spcBef>
              <a:spcAft>
                <a:spcPts val="0"/>
              </a:spcAft>
              <a:buSzPts val="3200"/>
              <a:buChar char="•"/>
              <a:defRPr/>
            </a:lvl3pPr>
            <a:lvl4pPr marL="1828800" lvl="3" indent="-406400" algn="l">
              <a:lnSpc>
                <a:spcPct val="90000"/>
              </a:lnSpc>
              <a:spcBef>
                <a:spcPts val="500"/>
              </a:spcBef>
              <a:spcAft>
                <a:spcPts val="0"/>
              </a:spcAft>
              <a:buSzPts val="2800"/>
              <a:buChar char="•"/>
              <a:defRPr/>
            </a:lvl4pPr>
            <a:lvl5pPr marL="2286000" lvl="4" indent="-406400" algn="l">
              <a:lnSpc>
                <a:spcPct val="90000"/>
              </a:lnSpc>
              <a:spcBef>
                <a:spcPts val="500"/>
              </a:spcBef>
              <a:spcAft>
                <a:spcPts val="0"/>
              </a:spcAft>
              <a:buSzPts val="2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 name="Google Shape;36;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SzPts val="4000"/>
              <a:buChar char="•"/>
              <a:defRPr/>
            </a:lvl1pPr>
            <a:lvl2pPr marL="914400" lvl="1" indent="-457200" algn="l">
              <a:lnSpc>
                <a:spcPct val="90000"/>
              </a:lnSpc>
              <a:spcBef>
                <a:spcPts val="500"/>
              </a:spcBef>
              <a:spcAft>
                <a:spcPts val="0"/>
              </a:spcAft>
              <a:buSzPts val="3600"/>
              <a:buChar char="•"/>
              <a:defRPr/>
            </a:lvl2pPr>
            <a:lvl3pPr marL="1371600" lvl="2" indent="-431800" algn="l">
              <a:lnSpc>
                <a:spcPct val="90000"/>
              </a:lnSpc>
              <a:spcBef>
                <a:spcPts val="500"/>
              </a:spcBef>
              <a:spcAft>
                <a:spcPts val="0"/>
              </a:spcAft>
              <a:buSzPts val="3200"/>
              <a:buChar char="•"/>
              <a:defRPr/>
            </a:lvl3pPr>
            <a:lvl4pPr marL="1828800" lvl="3" indent="-406400" algn="l">
              <a:lnSpc>
                <a:spcPct val="90000"/>
              </a:lnSpc>
              <a:spcBef>
                <a:spcPts val="500"/>
              </a:spcBef>
              <a:spcAft>
                <a:spcPts val="0"/>
              </a:spcAft>
              <a:buSzPts val="2800"/>
              <a:buChar char="•"/>
              <a:defRPr/>
            </a:lvl4pPr>
            <a:lvl5pPr marL="2286000" lvl="4" indent="-406400" algn="l">
              <a:lnSpc>
                <a:spcPct val="90000"/>
              </a:lnSpc>
              <a:spcBef>
                <a:spcPts val="500"/>
              </a:spcBef>
              <a:spcAft>
                <a:spcPts val="0"/>
              </a:spcAft>
              <a:buSzPts val="2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 name="Google Shape;37;p1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1pPr>
            <a:lvl2pPr marL="0" marR="0" lvl="1"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2pPr>
            <a:lvl3pPr marL="0" marR="0" lvl="2"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3pPr>
            <a:lvl4pPr marL="0" marR="0" lvl="3"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4pPr>
            <a:lvl5pPr marL="0" marR="0" lvl="4"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5pPr>
            <a:lvl6pPr marL="0" marR="0" lvl="5"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6pPr>
            <a:lvl7pPr marL="0" marR="0" lvl="6"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7pPr>
            <a:lvl8pPr marL="0" marR="0" lvl="7"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8pPr>
            <a:lvl9pPr marL="0" marR="0" lvl="8"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3"/>
          <p:cNvPicPr preferRelativeResize="0"/>
          <p:nvPr/>
        </p:nvPicPr>
        <p:blipFill>
          <a:blip r:embed="rId2">
            <a:alphaModFix/>
          </a:blip>
          <a:stretch>
            <a:fillRect/>
          </a:stretch>
        </p:blipFill>
        <p:spPr>
          <a:xfrm>
            <a:off x="766165" y="5049225"/>
            <a:ext cx="2960185" cy="13921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ntent with Caption" type="objTx">
  <p:cSld name="OBJECT_WITH_CAPTION_TEXT">
    <p:spTree>
      <p:nvGrpSpPr>
        <p:cNvPr id="1" name="Shape 39"/>
        <p:cNvGrpSpPr/>
        <p:nvPr/>
      </p:nvGrpSpPr>
      <p:grpSpPr>
        <a:xfrm>
          <a:off x="0" y="0"/>
          <a:ext cx="0" cy="0"/>
          <a:chOff x="0" y="0"/>
          <a:chExt cx="0" cy="0"/>
        </a:xfrm>
      </p:grpSpPr>
      <p:sp>
        <p:nvSpPr>
          <p:cNvPr id="40" name="Google Shape;40;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48120"/>
              </a:buClr>
              <a:buSzPts val="3200"/>
              <a:buFont typeface="Josefin Sans"/>
              <a:buNone/>
              <a:defRPr sz="3200">
                <a:latin typeface="Josefin Sans"/>
                <a:ea typeface="Josefin Sans"/>
                <a:cs typeface="Josefin Sans"/>
                <a:sym typeface="Josefi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atin typeface="Josefin Sans"/>
                <a:ea typeface="Josefin Sans"/>
                <a:cs typeface="Josefin Sans"/>
                <a:sym typeface="Josefin Sans"/>
              </a:defRPr>
            </a:lvl1pPr>
            <a:lvl2pPr marL="914400" lvl="1" indent="-406400" algn="l">
              <a:lnSpc>
                <a:spcPct val="90000"/>
              </a:lnSpc>
              <a:spcBef>
                <a:spcPts val="500"/>
              </a:spcBef>
              <a:spcAft>
                <a:spcPts val="0"/>
              </a:spcAft>
              <a:buClr>
                <a:schemeClr val="dk1"/>
              </a:buClr>
              <a:buSzPts val="2800"/>
              <a:buChar char="•"/>
              <a:defRPr sz="2800">
                <a:latin typeface="Josefin Sans"/>
                <a:ea typeface="Josefin Sans"/>
                <a:cs typeface="Josefin Sans"/>
                <a:sym typeface="Josefin Sans"/>
              </a:defRPr>
            </a:lvl2pPr>
            <a:lvl3pPr marL="1371600" lvl="2" indent="-381000" algn="l">
              <a:lnSpc>
                <a:spcPct val="90000"/>
              </a:lnSpc>
              <a:spcBef>
                <a:spcPts val="500"/>
              </a:spcBef>
              <a:spcAft>
                <a:spcPts val="0"/>
              </a:spcAft>
              <a:buClr>
                <a:schemeClr val="dk1"/>
              </a:buClr>
              <a:buSzPts val="2400"/>
              <a:buChar char="•"/>
              <a:defRPr sz="2400">
                <a:latin typeface="Josefin Sans"/>
                <a:ea typeface="Josefin Sans"/>
                <a:cs typeface="Josefin Sans"/>
                <a:sym typeface="Josefin Sans"/>
              </a:defRPr>
            </a:lvl3pPr>
            <a:lvl4pPr marL="1828800" lvl="3" indent="-355600" algn="l">
              <a:lnSpc>
                <a:spcPct val="90000"/>
              </a:lnSpc>
              <a:spcBef>
                <a:spcPts val="500"/>
              </a:spcBef>
              <a:spcAft>
                <a:spcPts val="0"/>
              </a:spcAft>
              <a:buClr>
                <a:schemeClr val="dk1"/>
              </a:buClr>
              <a:buSzPts val="2000"/>
              <a:buChar char="•"/>
              <a:defRPr sz="2000">
                <a:latin typeface="Josefin Sans"/>
                <a:ea typeface="Josefin Sans"/>
                <a:cs typeface="Josefin Sans"/>
                <a:sym typeface="Josefin Sans"/>
              </a:defRPr>
            </a:lvl4pPr>
            <a:lvl5pPr marL="2286000" lvl="4" indent="-355600" algn="l">
              <a:lnSpc>
                <a:spcPct val="90000"/>
              </a:lnSpc>
              <a:spcBef>
                <a:spcPts val="500"/>
              </a:spcBef>
              <a:spcAft>
                <a:spcPts val="0"/>
              </a:spcAft>
              <a:buClr>
                <a:schemeClr val="dk1"/>
              </a:buClr>
              <a:buSzPts val="2000"/>
              <a:buChar char="•"/>
              <a:defRPr sz="2000">
                <a:latin typeface="Josefin Sans"/>
                <a:ea typeface="Josefin Sans"/>
                <a:cs typeface="Josefin Sans"/>
                <a:sym typeface="Josefin Sans"/>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2" name="Google Shape;42;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Josefin Sans"/>
                <a:ea typeface="Josefin Sans"/>
                <a:cs typeface="Josefin Sans"/>
                <a:sym typeface="Josefin Sans"/>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 name="Google Shape;43;p1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1pPr>
            <a:lvl2pPr marL="0" marR="0" lvl="1"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2pPr>
            <a:lvl3pPr marL="0" marR="0" lvl="2"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3pPr>
            <a:lvl4pPr marL="0" marR="0" lvl="3"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4pPr>
            <a:lvl5pPr marL="0" marR="0" lvl="4"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5pPr>
            <a:lvl6pPr marL="0" marR="0" lvl="5"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6pPr>
            <a:lvl7pPr marL="0" marR="0" lvl="6"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7pPr>
            <a:lvl8pPr marL="0" marR="0" lvl="7"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8pPr>
            <a:lvl9pPr marL="0" marR="0" lvl="8"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Picture with Caption" type="picTx">
  <p:cSld name="PICTURE_WITH_CAPTION_TEXT">
    <p:spTree>
      <p:nvGrpSpPr>
        <p:cNvPr id="1" name="Shape 44"/>
        <p:cNvGrpSpPr/>
        <p:nvPr/>
      </p:nvGrpSpPr>
      <p:grpSpPr>
        <a:xfrm>
          <a:off x="0" y="0"/>
          <a:ext cx="0" cy="0"/>
          <a:chOff x="0" y="0"/>
          <a:chExt cx="0" cy="0"/>
        </a:xfrm>
      </p:grpSpPr>
      <p:sp>
        <p:nvSpPr>
          <p:cNvPr id="45" name="Google Shape;45;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48120"/>
              </a:buClr>
              <a:buSzPts val="3200"/>
              <a:buFont typeface="Josefi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6"/>
          <p:cNvSpPr>
            <a:spLocks noGrp="1"/>
          </p:cNvSpPr>
          <p:nvPr>
            <p:ph type="pic" idx="2"/>
          </p:nvPr>
        </p:nvSpPr>
        <p:spPr>
          <a:xfrm>
            <a:off x="5183188" y="987425"/>
            <a:ext cx="6172200" cy="4873625"/>
          </a:xfrm>
          <a:prstGeom prst="rect">
            <a:avLst/>
          </a:prstGeom>
          <a:noFill/>
          <a:ln>
            <a:noFill/>
          </a:ln>
        </p:spPr>
      </p:sp>
      <p:sp>
        <p:nvSpPr>
          <p:cNvPr id="47" name="Google Shape;47;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Josefin Sans"/>
                <a:ea typeface="Josefin Sans"/>
                <a:cs typeface="Josefin Sans"/>
                <a:sym typeface="Josefin Sans"/>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8" name="Google Shape;48;p1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1pPr>
            <a:lvl2pPr marL="0" marR="0" lvl="1"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2pPr>
            <a:lvl3pPr marL="0" marR="0" lvl="2"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3pPr>
            <a:lvl4pPr marL="0" marR="0" lvl="3"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4pPr>
            <a:lvl5pPr marL="0" marR="0" lvl="4"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5pPr>
            <a:lvl6pPr marL="0" marR="0" lvl="5"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6pPr>
            <a:lvl7pPr marL="0" marR="0" lvl="6"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7pPr>
            <a:lvl8pPr marL="0" marR="0" lvl="7"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8pPr>
            <a:lvl9pPr marL="0" marR="0" lvl="8" indent="0" algn="r">
              <a:lnSpc>
                <a:spcPct val="100000"/>
              </a:lnSpc>
              <a:spcBef>
                <a:spcPts val="0"/>
              </a:spcBef>
              <a:spcAft>
                <a:spcPts val="0"/>
              </a:spcAft>
              <a:buClr>
                <a:srgbClr val="666666"/>
              </a:buClr>
              <a:buSzPts val="1300"/>
              <a:buFont typeface="Josefin Sans"/>
              <a:buNone/>
              <a:defRPr sz="1300" b="0" i="0" u="none" strike="noStrike" cap="none">
                <a:solidFill>
                  <a:srgbClr val="666666"/>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16"/>
          <p:cNvPicPr preferRelativeResize="0"/>
          <p:nvPr/>
        </p:nvPicPr>
        <p:blipFill>
          <a:blip r:embed="rId2">
            <a:alphaModFix/>
          </a:blip>
          <a:stretch>
            <a:fillRect/>
          </a:stretch>
        </p:blipFill>
        <p:spPr>
          <a:xfrm>
            <a:off x="839790" y="4859900"/>
            <a:ext cx="2960185" cy="13921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82600" algn="l" rtl="0">
              <a:lnSpc>
                <a:spcPct val="90000"/>
              </a:lnSpc>
              <a:spcBef>
                <a:spcPts val="1000"/>
              </a:spcBef>
              <a:spcAft>
                <a:spcPts val="0"/>
              </a:spcAft>
              <a:buClr>
                <a:srgbClr val="3C4560"/>
              </a:buClr>
              <a:buSzPts val="4000"/>
              <a:buFont typeface="Arial"/>
              <a:buChar char="•"/>
              <a:defRPr sz="4000" b="0" i="0" u="none" strike="noStrike" cap="none">
                <a:solidFill>
                  <a:srgbClr val="3C4560"/>
                </a:solidFill>
                <a:latin typeface="Josefin Sans"/>
                <a:ea typeface="Josefin Sans"/>
                <a:cs typeface="Josefin Sans"/>
                <a:sym typeface="Josefin Sans"/>
              </a:defRPr>
            </a:lvl1pPr>
            <a:lvl2pPr marL="914400" marR="0" lvl="1" indent="-457200" algn="l" rtl="0">
              <a:lnSpc>
                <a:spcPct val="90000"/>
              </a:lnSpc>
              <a:spcBef>
                <a:spcPts val="500"/>
              </a:spcBef>
              <a:spcAft>
                <a:spcPts val="0"/>
              </a:spcAft>
              <a:buClr>
                <a:srgbClr val="3C4560"/>
              </a:buClr>
              <a:buSzPts val="3600"/>
              <a:buFont typeface="Arial"/>
              <a:buChar char="•"/>
              <a:defRPr sz="3600" b="0" i="0" u="none" strike="noStrike" cap="none">
                <a:solidFill>
                  <a:srgbClr val="3C4560"/>
                </a:solidFill>
                <a:latin typeface="Josefin Sans"/>
                <a:ea typeface="Josefin Sans"/>
                <a:cs typeface="Josefin Sans"/>
                <a:sym typeface="Josefin Sans"/>
              </a:defRPr>
            </a:lvl2pPr>
            <a:lvl3pPr marL="1371600" marR="0" lvl="2" indent="-431800" algn="l" rtl="0">
              <a:lnSpc>
                <a:spcPct val="90000"/>
              </a:lnSpc>
              <a:spcBef>
                <a:spcPts val="500"/>
              </a:spcBef>
              <a:spcAft>
                <a:spcPts val="0"/>
              </a:spcAft>
              <a:buClr>
                <a:srgbClr val="3C4560"/>
              </a:buClr>
              <a:buSzPts val="3200"/>
              <a:buFont typeface="Arial"/>
              <a:buChar char="•"/>
              <a:defRPr sz="3200" b="0" i="0" u="none" strike="noStrike" cap="none">
                <a:solidFill>
                  <a:srgbClr val="3C4560"/>
                </a:solidFill>
                <a:latin typeface="Josefin Sans"/>
                <a:ea typeface="Josefin Sans"/>
                <a:cs typeface="Josefin Sans"/>
                <a:sym typeface="Josefin Sans"/>
              </a:defRPr>
            </a:lvl3pPr>
            <a:lvl4pPr marL="1828800" marR="0" lvl="3" indent="-406400" algn="l" rtl="0">
              <a:lnSpc>
                <a:spcPct val="90000"/>
              </a:lnSpc>
              <a:spcBef>
                <a:spcPts val="500"/>
              </a:spcBef>
              <a:spcAft>
                <a:spcPts val="0"/>
              </a:spcAft>
              <a:buClr>
                <a:srgbClr val="3C4560"/>
              </a:buClr>
              <a:buSzPts val="2800"/>
              <a:buFont typeface="Arial"/>
              <a:buChar char="•"/>
              <a:defRPr sz="2800" b="0" i="0" u="none" strike="noStrike" cap="none">
                <a:solidFill>
                  <a:srgbClr val="3C4560"/>
                </a:solidFill>
                <a:latin typeface="Josefin Sans"/>
                <a:ea typeface="Josefin Sans"/>
                <a:cs typeface="Josefin Sans"/>
                <a:sym typeface="Josefin Sans"/>
              </a:defRPr>
            </a:lvl4pPr>
            <a:lvl5pPr marL="2286000" marR="0" lvl="4" indent="-406400" algn="l" rtl="0">
              <a:lnSpc>
                <a:spcPct val="90000"/>
              </a:lnSpc>
              <a:spcBef>
                <a:spcPts val="500"/>
              </a:spcBef>
              <a:spcAft>
                <a:spcPts val="0"/>
              </a:spcAft>
              <a:buClr>
                <a:srgbClr val="3C4560"/>
              </a:buClr>
              <a:buSzPts val="2800"/>
              <a:buFont typeface="Arial"/>
              <a:buChar char="•"/>
              <a:defRPr sz="2800" b="0" i="0" u="none" strike="noStrike" cap="none">
                <a:solidFill>
                  <a:srgbClr val="3C4560"/>
                </a:solidFill>
                <a:latin typeface="Josefin Sans"/>
                <a:ea typeface="Josefin Sans"/>
                <a:cs typeface="Josefin Sans"/>
                <a:sym typeface="Josefin Sans"/>
              </a:defRPr>
            </a:lvl5pPr>
            <a:lvl6pPr marL="2743200" marR="0" lvl="5" indent="-342900" algn="l" rtl="0">
              <a:lnSpc>
                <a:spcPct val="90000"/>
              </a:lnSpc>
              <a:spcBef>
                <a:spcPts val="500"/>
              </a:spcBef>
              <a:spcAft>
                <a:spcPts val="0"/>
              </a:spcAft>
              <a:buClr>
                <a:srgbClr val="3C4560"/>
              </a:buClr>
              <a:buSzPts val="1800"/>
              <a:buFont typeface="Arial"/>
              <a:buChar char="•"/>
              <a:defRPr sz="1800" b="0" i="0" u="none" strike="noStrike" cap="none">
                <a:solidFill>
                  <a:srgbClr val="3C4560"/>
                </a:solidFill>
                <a:latin typeface="Kanit"/>
                <a:ea typeface="Kanit"/>
                <a:cs typeface="Kanit"/>
                <a:sym typeface="Kanit"/>
              </a:defRPr>
            </a:lvl6pPr>
            <a:lvl7pPr marL="3200400" marR="0" lvl="6" indent="-342900" algn="l" rtl="0">
              <a:lnSpc>
                <a:spcPct val="90000"/>
              </a:lnSpc>
              <a:spcBef>
                <a:spcPts val="500"/>
              </a:spcBef>
              <a:spcAft>
                <a:spcPts val="0"/>
              </a:spcAft>
              <a:buClr>
                <a:srgbClr val="3C4560"/>
              </a:buClr>
              <a:buSzPts val="1800"/>
              <a:buFont typeface="Arial"/>
              <a:buChar char="•"/>
              <a:defRPr sz="1800" b="0" i="0" u="none" strike="noStrike" cap="none">
                <a:solidFill>
                  <a:srgbClr val="3C4560"/>
                </a:solidFill>
                <a:latin typeface="Kanit"/>
                <a:ea typeface="Kanit"/>
                <a:cs typeface="Kanit"/>
                <a:sym typeface="Kanit"/>
              </a:defRPr>
            </a:lvl7pPr>
            <a:lvl8pPr marL="3657600" marR="0" lvl="7" indent="-342900" algn="l" rtl="0">
              <a:lnSpc>
                <a:spcPct val="90000"/>
              </a:lnSpc>
              <a:spcBef>
                <a:spcPts val="500"/>
              </a:spcBef>
              <a:spcAft>
                <a:spcPts val="0"/>
              </a:spcAft>
              <a:buClr>
                <a:srgbClr val="3C4560"/>
              </a:buClr>
              <a:buSzPts val="1800"/>
              <a:buFont typeface="Arial"/>
              <a:buChar char="•"/>
              <a:defRPr sz="1800" b="0" i="0" u="none" strike="noStrike" cap="none">
                <a:solidFill>
                  <a:srgbClr val="3C4560"/>
                </a:solidFill>
                <a:latin typeface="Kanit"/>
                <a:ea typeface="Kanit"/>
                <a:cs typeface="Kanit"/>
                <a:sym typeface="Kanit"/>
              </a:defRPr>
            </a:lvl8pPr>
            <a:lvl9pPr marL="4114800" marR="0" lvl="8" indent="-342900" algn="l" rtl="0">
              <a:lnSpc>
                <a:spcPct val="90000"/>
              </a:lnSpc>
              <a:spcBef>
                <a:spcPts val="500"/>
              </a:spcBef>
              <a:spcAft>
                <a:spcPts val="0"/>
              </a:spcAft>
              <a:buClr>
                <a:srgbClr val="3C4560"/>
              </a:buClr>
              <a:buSzPts val="1800"/>
              <a:buFont typeface="Arial"/>
              <a:buChar char="•"/>
              <a:defRPr sz="1800" b="0" i="0" u="none" strike="noStrike" cap="none">
                <a:solidFill>
                  <a:srgbClr val="3C4560"/>
                </a:solidFill>
                <a:latin typeface="Kanit"/>
                <a:ea typeface="Kanit"/>
                <a:cs typeface="Kanit"/>
                <a:sym typeface="Kanit"/>
              </a:defRPr>
            </a:lvl9pPr>
          </a:lstStyle>
          <a:p>
            <a:endParaRPr/>
          </a:p>
        </p:txBody>
      </p:sp>
      <p:sp>
        <p:nvSpPr>
          <p:cNvPr id="11" name="Google Shape;1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F929C"/>
              </a:buClr>
              <a:buSzPts val="1200"/>
              <a:buFont typeface="Arial"/>
              <a:buNone/>
              <a:defRPr sz="1200" b="0" i="0" u="none" strike="noStrike" cap="none">
                <a:solidFill>
                  <a:srgbClr val="8F929C"/>
                </a:solidFill>
                <a:latin typeface="Arial"/>
                <a:ea typeface="Arial"/>
                <a:cs typeface="Arial"/>
                <a:sym typeface="Arial"/>
              </a:defRPr>
            </a:lvl1pPr>
            <a:lvl2pPr marL="0" marR="0" lvl="1" indent="0" algn="r" rtl="0">
              <a:lnSpc>
                <a:spcPct val="100000"/>
              </a:lnSpc>
              <a:spcBef>
                <a:spcPts val="0"/>
              </a:spcBef>
              <a:spcAft>
                <a:spcPts val="0"/>
              </a:spcAft>
              <a:buClr>
                <a:srgbClr val="8F929C"/>
              </a:buClr>
              <a:buSzPts val="1200"/>
              <a:buFont typeface="Arial"/>
              <a:buNone/>
              <a:defRPr sz="1200" b="0" i="0" u="none" strike="noStrike" cap="none">
                <a:solidFill>
                  <a:srgbClr val="8F929C"/>
                </a:solidFill>
                <a:latin typeface="Arial"/>
                <a:ea typeface="Arial"/>
                <a:cs typeface="Arial"/>
                <a:sym typeface="Arial"/>
              </a:defRPr>
            </a:lvl2pPr>
            <a:lvl3pPr marL="0" marR="0" lvl="2" indent="0" algn="r" rtl="0">
              <a:lnSpc>
                <a:spcPct val="100000"/>
              </a:lnSpc>
              <a:spcBef>
                <a:spcPts val="0"/>
              </a:spcBef>
              <a:spcAft>
                <a:spcPts val="0"/>
              </a:spcAft>
              <a:buClr>
                <a:srgbClr val="8F929C"/>
              </a:buClr>
              <a:buSzPts val="1200"/>
              <a:buFont typeface="Arial"/>
              <a:buNone/>
              <a:defRPr sz="1200" b="0" i="0" u="none" strike="noStrike" cap="none">
                <a:solidFill>
                  <a:srgbClr val="8F929C"/>
                </a:solidFill>
                <a:latin typeface="Arial"/>
                <a:ea typeface="Arial"/>
                <a:cs typeface="Arial"/>
                <a:sym typeface="Arial"/>
              </a:defRPr>
            </a:lvl3pPr>
            <a:lvl4pPr marL="0" marR="0" lvl="3" indent="0" algn="r" rtl="0">
              <a:lnSpc>
                <a:spcPct val="100000"/>
              </a:lnSpc>
              <a:spcBef>
                <a:spcPts val="0"/>
              </a:spcBef>
              <a:spcAft>
                <a:spcPts val="0"/>
              </a:spcAft>
              <a:buClr>
                <a:srgbClr val="8F929C"/>
              </a:buClr>
              <a:buSzPts val="1200"/>
              <a:buFont typeface="Arial"/>
              <a:buNone/>
              <a:defRPr sz="1200" b="0" i="0" u="none" strike="noStrike" cap="none">
                <a:solidFill>
                  <a:srgbClr val="8F929C"/>
                </a:solidFill>
                <a:latin typeface="Arial"/>
                <a:ea typeface="Arial"/>
                <a:cs typeface="Arial"/>
                <a:sym typeface="Arial"/>
              </a:defRPr>
            </a:lvl4pPr>
            <a:lvl5pPr marL="0" marR="0" lvl="4" indent="0" algn="r" rtl="0">
              <a:lnSpc>
                <a:spcPct val="100000"/>
              </a:lnSpc>
              <a:spcBef>
                <a:spcPts val="0"/>
              </a:spcBef>
              <a:spcAft>
                <a:spcPts val="0"/>
              </a:spcAft>
              <a:buClr>
                <a:srgbClr val="8F929C"/>
              </a:buClr>
              <a:buSzPts val="1200"/>
              <a:buFont typeface="Arial"/>
              <a:buNone/>
              <a:defRPr sz="1200" b="0" i="0" u="none" strike="noStrike" cap="none">
                <a:solidFill>
                  <a:srgbClr val="8F929C"/>
                </a:solidFill>
                <a:latin typeface="Arial"/>
                <a:ea typeface="Arial"/>
                <a:cs typeface="Arial"/>
                <a:sym typeface="Arial"/>
              </a:defRPr>
            </a:lvl5pPr>
            <a:lvl6pPr marL="0" marR="0" lvl="5" indent="0" algn="r" rtl="0">
              <a:lnSpc>
                <a:spcPct val="100000"/>
              </a:lnSpc>
              <a:spcBef>
                <a:spcPts val="0"/>
              </a:spcBef>
              <a:spcAft>
                <a:spcPts val="0"/>
              </a:spcAft>
              <a:buClr>
                <a:srgbClr val="8F929C"/>
              </a:buClr>
              <a:buSzPts val="1200"/>
              <a:buFont typeface="Arial"/>
              <a:buNone/>
              <a:defRPr sz="1200" b="0" i="0" u="none" strike="noStrike" cap="none">
                <a:solidFill>
                  <a:srgbClr val="8F929C"/>
                </a:solidFill>
                <a:latin typeface="Arial"/>
                <a:ea typeface="Arial"/>
                <a:cs typeface="Arial"/>
                <a:sym typeface="Arial"/>
              </a:defRPr>
            </a:lvl6pPr>
            <a:lvl7pPr marL="0" marR="0" lvl="6" indent="0" algn="r" rtl="0">
              <a:lnSpc>
                <a:spcPct val="100000"/>
              </a:lnSpc>
              <a:spcBef>
                <a:spcPts val="0"/>
              </a:spcBef>
              <a:spcAft>
                <a:spcPts val="0"/>
              </a:spcAft>
              <a:buClr>
                <a:srgbClr val="8F929C"/>
              </a:buClr>
              <a:buSzPts val="1200"/>
              <a:buFont typeface="Arial"/>
              <a:buNone/>
              <a:defRPr sz="1200" b="0" i="0" u="none" strike="noStrike" cap="none">
                <a:solidFill>
                  <a:srgbClr val="8F929C"/>
                </a:solidFill>
                <a:latin typeface="Arial"/>
                <a:ea typeface="Arial"/>
                <a:cs typeface="Arial"/>
                <a:sym typeface="Arial"/>
              </a:defRPr>
            </a:lvl7pPr>
            <a:lvl8pPr marL="0" marR="0" lvl="7" indent="0" algn="r" rtl="0">
              <a:lnSpc>
                <a:spcPct val="100000"/>
              </a:lnSpc>
              <a:spcBef>
                <a:spcPts val="0"/>
              </a:spcBef>
              <a:spcAft>
                <a:spcPts val="0"/>
              </a:spcAft>
              <a:buClr>
                <a:srgbClr val="8F929C"/>
              </a:buClr>
              <a:buSzPts val="1200"/>
              <a:buFont typeface="Arial"/>
              <a:buNone/>
              <a:defRPr sz="1200" b="0" i="0" u="none" strike="noStrike" cap="none">
                <a:solidFill>
                  <a:srgbClr val="8F929C"/>
                </a:solidFill>
                <a:latin typeface="Arial"/>
                <a:ea typeface="Arial"/>
                <a:cs typeface="Arial"/>
                <a:sym typeface="Arial"/>
              </a:defRPr>
            </a:lvl8pPr>
            <a:lvl9pPr marL="0" marR="0" lvl="8" indent="0" algn="r" rtl="0">
              <a:lnSpc>
                <a:spcPct val="100000"/>
              </a:lnSpc>
              <a:spcBef>
                <a:spcPts val="0"/>
              </a:spcBef>
              <a:spcAft>
                <a:spcPts val="0"/>
              </a:spcAft>
              <a:buClr>
                <a:srgbClr val="8F929C"/>
              </a:buClr>
              <a:buSzPts val="1200"/>
              <a:buFont typeface="Arial"/>
              <a:buNone/>
              <a:defRPr sz="1200" b="0" i="0" u="none" strike="noStrike" cap="none">
                <a:solidFill>
                  <a:srgbClr val="8F92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 name="Google Shape;1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BC1185"/>
              </a:buClr>
              <a:buSzPts val="1400"/>
              <a:buNone/>
              <a:defRPr sz="6000" b="1" i="0" u="sng" strike="noStrike" cap="none">
                <a:solidFill>
                  <a:srgbClr val="BC1185"/>
                </a:solidFill>
                <a:latin typeface="Josefin Sans"/>
                <a:ea typeface="Josefin Sans"/>
                <a:cs typeface="Josefin Sans"/>
                <a:sym typeface="Josefi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ctrTitle" idx="4294967295"/>
          </p:nvPr>
        </p:nvSpPr>
        <p:spPr>
          <a:xfrm>
            <a:off x="528896" y="3648179"/>
            <a:ext cx="8085000" cy="870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48120"/>
              </a:buClr>
              <a:buSzPts val="5400"/>
              <a:buFont typeface="Josefin Sans"/>
              <a:buNone/>
            </a:pPr>
            <a:r>
              <a:rPr lang="en-US" sz="5400" b="1" i="0" u="none" strike="noStrike" cap="none" dirty="0">
                <a:latin typeface="Josefin Sans"/>
                <a:ea typeface="Josefin Sans"/>
                <a:cs typeface="Josefin Sans"/>
                <a:sym typeface="Josefin Sans"/>
              </a:rPr>
              <a:t>Chad Green	</a:t>
            </a:r>
            <a:endParaRPr sz="6000" b="0" i="0" u="sng" strike="noStrike" cap="none" dirty="0">
              <a:latin typeface="Josefin Sans"/>
              <a:ea typeface="Josefin Sans"/>
              <a:cs typeface="Josefin Sans"/>
              <a:sym typeface="Josefin Sans"/>
            </a:endParaRPr>
          </a:p>
        </p:txBody>
      </p:sp>
      <p:sp>
        <p:nvSpPr>
          <p:cNvPr id="71" name="Google Shape;71;p3"/>
          <p:cNvSpPr txBox="1">
            <a:spLocks noGrp="1"/>
          </p:cNvSpPr>
          <p:nvPr>
            <p:ph type="subTitle" idx="4294967295"/>
          </p:nvPr>
        </p:nvSpPr>
        <p:spPr>
          <a:xfrm>
            <a:off x="595310" y="4518177"/>
            <a:ext cx="8083500" cy="87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5400"/>
              <a:buFont typeface="Arial"/>
              <a:buNone/>
            </a:pPr>
            <a:r>
              <a:rPr lang="en-US" sz="5000" b="0" i="0" u="none" strike="noStrike" cap="none" dirty="0">
                <a:solidFill>
                  <a:srgbClr val="3C4560"/>
                </a:solidFill>
                <a:latin typeface="Josefin Sans"/>
                <a:ea typeface="Josefin Sans"/>
                <a:cs typeface="Josefin Sans"/>
                <a:sym typeface="Josefin Sans"/>
              </a:rPr>
              <a:t>Director of Architecture</a:t>
            </a:r>
            <a:endParaRPr sz="5000" b="0" i="0" u="none" strike="noStrike" cap="none" dirty="0">
              <a:solidFill>
                <a:srgbClr val="3C4560"/>
              </a:solidFill>
              <a:latin typeface="Josefin Sans"/>
              <a:ea typeface="Josefin Sans"/>
              <a:cs typeface="Josefin Sans"/>
              <a:sym typeface="Josefin Sans"/>
            </a:endParaRPr>
          </a:p>
          <a:p>
            <a:pPr marL="0" marR="0" lvl="0" indent="0" algn="l" rtl="0">
              <a:lnSpc>
                <a:spcPct val="90000"/>
              </a:lnSpc>
              <a:spcBef>
                <a:spcPts val="0"/>
              </a:spcBef>
              <a:spcAft>
                <a:spcPts val="0"/>
              </a:spcAft>
              <a:buClr>
                <a:schemeClr val="dk1"/>
              </a:buClr>
              <a:buSzPts val="5400"/>
              <a:buFont typeface="Arial"/>
              <a:buNone/>
            </a:pPr>
            <a:r>
              <a:rPr lang="en-US" sz="5000" b="0" i="0" u="none" strike="noStrike" cap="none" dirty="0">
                <a:solidFill>
                  <a:srgbClr val="3C4560"/>
                </a:solidFill>
                <a:latin typeface="Josefin Sans"/>
                <a:ea typeface="Josefin Sans"/>
                <a:cs typeface="Josefin Sans"/>
                <a:sym typeface="Josefin Sans"/>
              </a:rPr>
              <a:t>Glennis Solutions</a:t>
            </a:r>
            <a:endParaRPr sz="5000" b="0" i="0" u="none" strike="noStrike" cap="none" dirty="0">
              <a:solidFill>
                <a:srgbClr val="3C4560"/>
              </a:solidFill>
              <a:latin typeface="Josefin Sans"/>
              <a:ea typeface="Josefin Sans"/>
              <a:cs typeface="Josefin Sans"/>
              <a:sym typeface="Josefin Sans"/>
            </a:endParaRPr>
          </a:p>
        </p:txBody>
      </p:sp>
      <p:pic>
        <p:nvPicPr>
          <p:cNvPr id="72" name="Google Shape;72;p3"/>
          <p:cNvPicPr preferRelativeResize="0"/>
          <p:nvPr/>
        </p:nvPicPr>
        <p:blipFill>
          <a:blip r:embed="rId3" cstate="print">
            <a:extLst>
              <a:ext uri="{28A0092B-C50C-407E-A947-70E740481C1C}">
                <a14:useLocalDpi xmlns:a14="http://schemas.microsoft.com/office/drawing/2010/main"/>
              </a:ext>
            </a:extLst>
          </a:blip>
          <a:srcRect/>
          <a:stretch/>
        </p:blipFill>
        <p:spPr>
          <a:xfrm>
            <a:off x="8824235" y="1168146"/>
            <a:ext cx="2934600" cy="2934600"/>
          </a:xfrm>
          <a:prstGeom prst="ellipse">
            <a:avLst/>
          </a:prstGeom>
          <a:noFill/>
          <a:ln w="57150" cap="flat" cmpd="sng">
            <a:solidFill>
              <a:srgbClr val="FDCB26"/>
            </a:solidFill>
            <a:prstDash val="solid"/>
            <a:round/>
            <a:headEnd type="none" w="sm" len="sm"/>
            <a:tailEnd type="none" w="sm" len="sm"/>
          </a:ln>
          <a:effectLst>
            <a:outerShdw blurRad="50800" dist="38100" dir="2700000" algn="tl" rotWithShape="0">
              <a:srgbClr val="000000">
                <a:alpha val="40000"/>
              </a:srgbClr>
            </a:outerShdw>
          </a:effectLst>
        </p:spPr>
      </p:pic>
      <p:sp>
        <p:nvSpPr>
          <p:cNvPr id="73" name="Google Shape;73;p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666666"/>
              </a:buClr>
              <a:buSzPts val="1300"/>
              <a:buFont typeface="Josefin Sans"/>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38201" y="1825625"/>
            <a:ext cx="10515600" cy="4349377"/>
          </a:xfrm>
          <a:prstGeom prst="rect">
            <a:avLst/>
          </a:prstGeom>
        </p:spPr>
      </p:pic>
    </p:spTree>
    <p:extLst>
      <p:ext uri="{BB962C8B-B14F-4D97-AF65-F5344CB8AC3E}">
        <p14:creationId xmlns:p14="http://schemas.microsoft.com/office/powerpoint/2010/main" val="2024137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2DE7-A5D9-88D2-AA77-B998B114E6A3}"/>
              </a:ext>
            </a:extLst>
          </p:cNvPr>
          <p:cNvSpPr>
            <a:spLocks noGrp="1"/>
          </p:cNvSpPr>
          <p:nvPr>
            <p:ph type="title"/>
          </p:nvPr>
        </p:nvSpPr>
        <p:spPr/>
        <p:txBody>
          <a:bodyPr/>
          <a:lstStyle/>
          <a:p>
            <a:r>
              <a:rPr lang="en-US" u="none" dirty="0"/>
              <a:t>Recoding Technical Debt</a:t>
            </a:r>
          </a:p>
        </p:txBody>
      </p:sp>
      <p:sp>
        <p:nvSpPr>
          <p:cNvPr id="4" name="Text Placeholder 3">
            <a:extLst>
              <a:ext uri="{FF2B5EF4-FFF2-40B4-BE49-F238E27FC236}">
                <a16:creationId xmlns:a16="http://schemas.microsoft.com/office/drawing/2014/main" id="{2AE255BB-463C-A897-2F04-9C35EC260A78}"/>
              </a:ext>
            </a:extLst>
          </p:cNvPr>
          <p:cNvSpPr>
            <a:spLocks noGrp="1"/>
          </p:cNvSpPr>
          <p:nvPr>
            <p:ph type="body" idx="2"/>
          </p:nvPr>
        </p:nvSpPr>
        <p:spPr/>
        <p:txBody>
          <a:bodyPr>
            <a:normAutofit/>
          </a:bodyPr>
          <a:lstStyle/>
          <a:p>
            <a:r>
              <a:rPr lang="en-US" sz="3600" dirty="0"/>
              <a:t>User Story</a:t>
            </a:r>
          </a:p>
          <a:p>
            <a:r>
              <a:rPr lang="en-US" sz="3600" dirty="0"/>
              <a:t>Product Backlog Item</a:t>
            </a:r>
          </a:p>
          <a:p>
            <a:r>
              <a:rPr lang="en-US" sz="3600" dirty="0"/>
              <a:t>Requirement</a:t>
            </a:r>
          </a:p>
          <a:p>
            <a:r>
              <a:rPr lang="en-US" sz="3600" dirty="0"/>
              <a:t>Issue</a:t>
            </a:r>
          </a:p>
          <a:p>
            <a:r>
              <a:rPr lang="en-US" sz="3600" dirty="0"/>
              <a:t>Bug</a:t>
            </a:r>
          </a:p>
        </p:txBody>
      </p:sp>
      <p:sp>
        <p:nvSpPr>
          <p:cNvPr id="5" name="Slide Number Placeholder 4">
            <a:extLst>
              <a:ext uri="{FF2B5EF4-FFF2-40B4-BE49-F238E27FC236}">
                <a16:creationId xmlns:a16="http://schemas.microsoft.com/office/drawing/2014/main" id="{9A1C4762-E810-F6A5-0ABE-91C9189190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a:p>
        </p:txBody>
      </p:sp>
      <p:pic>
        <p:nvPicPr>
          <p:cNvPr id="7" name="Picture 6">
            <a:extLst>
              <a:ext uri="{FF2B5EF4-FFF2-40B4-BE49-F238E27FC236}">
                <a16:creationId xmlns:a16="http://schemas.microsoft.com/office/drawing/2014/main" id="{D599FF64-F627-DBD8-9EB5-42B77663EB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 y="1825626"/>
            <a:ext cx="4550664" cy="3062636"/>
          </a:xfrm>
          <a:prstGeom prst="rect">
            <a:avLst/>
          </a:prstGeom>
        </p:spPr>
      </p:pic>
      <p:cxnSp>
        <p:nvCxnSpPr>
          <p:cNvPr id="3" name="Straight Connector 2">
            <a:extLst>
              <a:ext uri="{FF2B5EF4-FFF2-40B4-BE49-F238E27FC236}">
                <a16:creationId xmlns:a16="http://schemas.microsoft.com/office/drawing/2014/main" id="{BF114132-D4F9-5AE7-87E7-C9C16C13DEAE}"/>
              </a:ext>
            </a:extLst>
          </p:cNvPr>
          <p:cNvCxnSpPr>
            <a:cxnSpLocks/>
          </p:cNvCxnSpPr>
          <p:nvPr/>
        </p:nvCxnSpPr>
        <p:spPr>
          <a:xfrm>
            <a:off x="6697746" y="4683127"/>
            <a:ext cx="946638" cy="0"/>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8A1713DA-99BA-5817-0705-833DD7CAA20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8199" y="1703705"/>
            <a:ext cx="4550663" cy="3261557"/>
          </a:xfrm>
          <a:prstGeom prst="rect">
            <a:avLst/>
          </a:prstGeom>
        </p:spPr>
      </p:pic>
    </p:spTree>
    <p:extLst>
      <p:ext uri="{BB962C8B-B14F-4D97-AF65-F5344CB8AC3E}">
        <p14:creationId xmlns:p14="http://schemas.microsoft.com/office/powerpoint/2010/main" val="402919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4DEC-47AD-B1E0-701F-D409AB529DE9}"/>
              </a:ext>
            </a:extLst>
          </p:cNvPr>
          <p:cNvSpPr>
            <a:spLocks noGrp="1"/>
          </p:cNvSpPr>
          <p:nvPr>
            <p:ph type="title"/>
          </p:nvPr>
        </p:nvSpPr>
        <p:spPr/>
        <p:txBody>
          <a:bodyPr/>
          <a:lstStyle/>
          <a:p>
            <a:r>
              <a:rPr lang="en-US" u="none" dirty="0"/>
              <a:t>Key Information to Record</a:t>
            </a:r>
          </a:p>
        </p:txBody>
      </p:sp>
      <p:sp>
        <p:nvSpPr>
          <p:cNvPr id="3" name="Text Placeholder 2">
            <a:extLst>
              <a:ext uri="{FF2B5EF4-FFF2-40B4-BE49-F238E27FC236}">
                <a16:creationId xmlns:a16="http://schemas.microsoft.com/office/drawing/2014/main" id="{3B830AEC-9EDE-D297-7682-BBA8838C4989}"/>
              </a:ext>
            </a:extLst>
          </p:cNvPr>
          <p:cNvSpPr>
            <a:spLocks noGrp="1"/>
          </p:cNvSpPr>
          <p:nvPr>
            <p:ph type="body" idx="1"/>
          </p:nvPr>
        </p:nvSpPr>
        <p:spPr/>
        <p:txBody>
          <a:bodyPr/>
          <a:lstStyle/>
          <a:p>
            <a:r>
              <a:rPr lang="en-US" dirty="0"/>
              <a:t>Problem Statement</a:t>
            </a:r>
          </a:p>
        </p:txBody>
      </p:sp>
      <p:sp>
        <p:nvSpPr>
          <p:cNvPr id="4" name="Slide Number Placeholder 3">
            <a:extLst>
              <a:ext uri="{FF2B5EF4-FFF2-40B4-BE49-F238E27FC236}">
                <a16:creationId xmlns:a16="http://schemas.microsoft.com/office/drawing/2014/main" id="{922C5AF5-6BD7-9A9F-D435-EE1568ABFA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101</a:t>
            </a:fld>
            <a:endParaRPr lang="en-US"/>
          </a:p>
        </p:txBody>
      </p:sp>
      <p:sp>
        <p:nvSpPr>
          <p:cNvPr id="5" name="Rectangle 4">
            <a:extLst>
              <a:ext uri="{FF2B5EF4-FFF2-40B4-BE49-F238E27FC236}">
                <a16:creationId xmlns:a16="http://schemas.microsoft.com/office/drawing/2014/main" id="{A51B3176-F3A2-8918-4E63-31B0D4ADB016}"/>
              </a:ext>
            </a:extLst>
          </p:cNvPr>
          <p:cNvSpPr/>
          <p:nvPr/>
        </p:nvSpPr>
        <p:spPr>
          <a:xfrm>
            <a:off x="423614" y="2800965"/>
            <a:ext cx="11344772" cy="1107996"/>
          </a:xfrm>
          <a:prstGeom prst="rect">
            <a:avLst/>
          </a:prstGeom>
          <a:noFill/>
        </p:spPr>
        <p:txBody>
          <a:bodyPr wrap="none" lIns="91440" tIns="45720" rIns="91440" bIns="45720">
            <a:spAutoFit/>
          </a:bodyPr>
          <a:lstStyle/>
          <a:p>
            <a:pPr algn="ctr"/>
            <a:r>
              <a:rPr lang="en-US" sz="6600" b="0" cap="none" spc="0" dirty="0">
                <a:ln w="0"/>
                <a:solidFill>
                  <a:schemeClr val="accent1"/>
                </a:solidFill>
                <a:effectLst>
                  <a:outerShdw blurRad="38100" dist="25400" dir="5400000" algn="ctr" rotWithShape="0">
                    <a:srgbClr val="6E747A">
                      <a:alpha val="43000"/>
                    </a:srgbClr>
                  </a:outerShdw>
                </a:effectLst>
              </a:rPr>
              <a:t>We need to refactor our SSO.</a:t>
            </a:r>
          </a:p>
        </p:txBody>
      </p:sp>
    </p:spTree>
    <p:extLst>
      <p:ext uri="{BB962C8B-B14F-4D97-AF65-F5344CB8AC3E}">
        <p14:creationId xmlns:p14="http://schemas.microsoft.com/office/powerpoint/2010/main" val="11051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4DEC-47AD-B1E0-701F-D409AB529DE9}"/>
              </a:ext>
            </a:extLst>
          </p:cNvPr>
          <p:cNvSpPr>
            <a:spLocks noGrp="1"/>
          </p:cNvSpPr>
          <p:nvPr>
            <p:ph type="title"/>
          </p:nvPr>
        </p:nvSpPr>
        <p:spPr/>
        <p:txBody>
          <a:bodyPr/>
          <a:lstStyle/>
          <a:p>
            <a:r>
              <a:rPr lang="en-US" u="none" dirty="0"/>
              <a:t>Key Information to Record</a:t>
            </a:r>
          </a:p>
        </p:txBody>
      </p:sp>
      <p:sp>
        <p:nvSpPr>
          <p:cNvPr id="3" name="Text Placeholder 2">
            <a:extLst>
              <a:ext uri="{FF2B5EF4-FFF2-40B4-BE49-F238E27FC236}">
                <a16:creationId xmlns:a16="http://schemas.microsoft.com/office/drawing/2014/main" id="{3B830AEC-9EDE-D297-7682-BBA8838C4989}"/>
              </a:ext>
            </a:extLst>
          </p:cNvPr>
          <p:cNvSpPr>
            <a:spLocks noGrp="1"/>
          </p:cNvSpPr>
          <p:nvPr>
            <p:ph type="body" idx="1"/>
          </p:nvPr>
        </p:nvSpPr>
        <p:spPr/>
        <p:txBody>
          <a:bodyPr/>
          <a:lstStyle/>
          <a:p>
            <a:r>
              <a:rPr lang="en-US" dirty="0"/>
              <a:t>Problem Statement</a:t>
            </a:r>
          </a:p>
        </p:txBody>
      </p:sp>
      <p:sp>
        <p:nvSpPr>
          <p:cNvPr id="4" name="Slide Number Placeholder 3">
            <a:extLst>
              <a:ext uri="{FF2B5EF4-FFF2-40B4-BE49-F238E27FC236}">
                <a16:creationId xmlns:a16="http://schemas.microsoft.com/office/drawing/2014/main" id="{922C5AF5-6BD7-9A9F-D435-EE1568ABFA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sp>
        <p:nvSpPr>
          <p:cNvPr id="6" name="Rectangle 5">
            <a:extLst>
              <a:ext uri="{FF2B5EF4-FFF2-40B4-BE49-F238E27FC236}">
                <a16:creationId xmlns:a16="http://schemas.microsoft.com/office/drawing/2014/main" id="{8CDB9DF3-4446-6D0F-E6FE-B0BBD18F7F4E}"/>
              </a:ext>
            </a:extLst>
          </p:cNvPr>
          <p:cNvSpPr/>
          <p:nvPr/>
        </p:nvSpPr>
        <p:spPr>
          <a:xfrm>
            <a:off x="838199" y="2537684"/>
            <a:ext cx="10515599" cy="3416320"/>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In 22Q4, 20% of system outages were due to the single-sign-on service straining under scale constraints.  Given our focus on the enterprise segment, we are taking some time this quarter to ensure that part of the system is ready for use to continue to scale up this segment.</a:t>
            </a:r>
          </a:p>
        </p:txBody>
      </p:sp>
    </p:spTree>
    <p:extLst>
      <p:ext uri="{BB962C8B-B14F-4D97-AF65-F5344CB8AC3E}">
        <p14:creationId xmlns:p14="http://schemas.microsoft.com/office/powerpoint/2010/main" val="1943568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4DEC-47AD-B1E0-701F-D409AB529DE9}"/>
              </a:ext>
            </a:extLst>
          </p:cNvPr>
          <p:cNvSpPr>
            <a:spLocks noGrp="1"/>
          </p:cNvSpPr>
          <p:nvPr>
            <p:ph type="title"/>
          </p:nvPr>
        </p:nvSpPr>
        <p:spPr/>
        <p:txBody>
          <a:bodyPr/>
          <a:lstStyle/>
          <a:p>
            <a:r>
              <a:rPr lang="en-US" u="none" dirty="0"/>
              <a:t>Key Information to Record</a:t>
            </a:r>
          </a:p>
        </p:txBody>
      </p:sp>
      <p:sp>
        <p:nvSpPr>
          <p:cNvPr id="3" name="Text Placeholder 2">
            <a:extLst>
              <a:ext uri="{FF2B5EF4-FFF2-40B4-BE49-F238E27FC236}">
                <a16:creationId xmlns:a16="http://schemas.microsoft.com/office/drawing/2014/main" id="{3B830AEC-9EDE-D297-7682-BBA8838C4989}"/>
              </a:ext>
            </a:extLst>
          </p:cNvPr>
          <p:cNvSpPr>
            <a:spLocks noGrp="1"/>
          </p:cNvSpPr>
          <p:nvPr>
            <p:ph type="body" idx="1"/>
          </p:nvPr>
        </p:nvSpPr>
        <p:spPr/>
        <p:txBody>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
        <p:nvSpPr>
          <p:cNvPr id="4" name="Slide Number Placeholder 3">
            <a:extLst>
              <a:ext uri="{FF2B5EF4-FFF2-40B4-BE49-F238E27FC236}">
                <a16:creationId xmlns:a16="http://schemas.microsoft.com/office/drawing/2014/main" id="{922C5AF5-6BD7-9A9F-D435-EE1568ABFA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spTree>
    <p:extLst>
      <p:ext uri="{BB962C8B-B14F-4D97-AF65-F5344CB8AC3E}">
        <p14:creationId xmlns:p14="http://schemas.microsoft.com/office/powerpoint/2010/main" val="116439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58D9-209D-A3B8-BC6C-7B02B5496F2D}"/>
              </a:ext>
            </a:extLst>
          </p:cNvPr>
          <p:cNvSpPr>
            <a:spLocks noGrp="1"/>
          </p:cNvSpPr>
          <p:nvPr>
            <p:ph type="title"/>
          </p:nvPr>
        </p:nvSpPr>
        <p:spPr/>
        <p:txBody>
          <a:bodyPr>
            <a:normAutofit fontScale="90000"/>
          </a:bodyPr>
          <a:lstStyle/>
          <a:p>
            <a:r>
              <a:rPr lang="en-US" u="none" dirty="0"/>
              <a:t>Tracking Technical Debt</a:t>
            </a:r>
          </a:p>
        </p:txBody>
      </p:sp>
      <p:sp>
        <p:nvSpPr>
          <p:cNvPr id="3" name="Slide Number Placeholder 2">
            <a:extLst>
              <a:ext uri="{FF2B5EF4-FFF2-40B4-BE49-F238E27FC236}">
                <a16:creationId xmlns:a16="http://schemas.microsoft.com/office/drawing/2014/main" id="{0091EAE2-14A2-9FC9-F088-AC42978AE6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104</a:t>
            </a:fld>
            <a:endParaRPr lang="en-US"/>
          </a:p>
        </p:txBody>
      </p:sp>
    </p:spTree>
    <p:extLst>
      <p:ext uri="{BB962C8B-B14F-4D97-AF65-F5344CB8AC3E}">
        <p14:creationId xmlns:p14="http://schemas.microsoft.com/office/powerpoint/2010/main" val="15620670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55A3-B339-617B-AD90-1A97F39ED656}"/>
              </a:ext>
            </a:extLst>
          </p:cNvPr>
          <p:cNvSpPr>
            <a:spLocks noGrp="1"/>
          </p:cNvSpPr>
          <p:nvPr>
            <p:ph type="title"/>
          </p:nvPr>
        </p:nvSpPr>
        <p:spPr/>
        <p:txBody>
          <a:bodyPr/>
          <a:lstStyle/>
          <a:p>
            <a:r>
              <a:rPr lang="en-US" u="none" dirty="0"/>
              <a:t>Tracking Technical Debt</a:t>
            </a:r>
          </a:p>
        </p:txBody>
      </p:sp>
      <p:sp>
        <p:nvSpPr>
          <p:cNvPr id="4" name="Slide Number Placeholder 3">
            <a:extLst>
              <a:ext uri="{FF2B5EF4-FFF2-40B4-BE49-F238E27FC236}">
                <a16:creationId xmlns:a16="http://schemas.microsoft.com/office/drawing/2014/main" id="{508EA8AF-2A46-8743-7BE0-B58ADD076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pic>
        <p:nvPicPr>
          <p:cNvPr id="6" name="Picture 5">
            <a:extLst>
              <a:ext uri="{FF2B5EF4-FFF2-40B4-BE49-F238E27FC236}">
                <a16:creationId xmlns:a16="http://schemas.microsoft.com/office/drawing/2014/main" id="{B31AF4D2-C14B-C01A-0213-58867CA26E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201" y="1825625"/>
            <a:ext cx="7854696" cy="4351338"/>
          </a:xfrm>
          <a:prstGeom prst="rect">
            <a:avLst/>
          </a:prstGeom>
        </p:spPr>
      </p:pic>
    </p:spTree>
    <p:extLst>
      <p:ext uri="{BB962C8B-B14F-4D97-AF65-F5344CB8AC3E}">
        <p14:creationId xmlns:p14="http://schemas.microsoft.com/office/powerpoint/2010/main" val="14778632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55A3-B339-617B-AD90-1A97F39ED656}"/>
              </a:ext>
            </a:extLst>
          </p:cNvPr>
          <p:cNvSpPr>
            <a:spLocks noGrp="1"/>
          </p:cNvSpPr>
          <p:nvPr>
            <p:ph type="title"/>
          </p:nvPr>
        </p:nvSpPr>
        <p:spPr/>
        <p:txBody>
          <a:bodyPr/>
          <a:lstStyle/>
          <a:p>
            <a:r>
              <a:rPr lang="en-US" u="none" dirty="0"/>
              <a:t>Tracking Technical Debt</a:t>
            </a:r>
          </a:p>
        </p:txBody>
      </p:sp>
      <p:sp>
        <p:nvSpPr>
          <p:cNvPr id="4" name="Slide Number Placeholder 3">
            <a:extLst>
              <a:ext uri="{FF2B5EF4-FFF2-40B4-BE49-F238E27FC236}">
                <a16:creationId xmlns:a16="http://schemas.microsoft.com/office/drawing/2014/main" id="{508EA8AF-2A46-8743-7BE0-B58ADD076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pic>
        <p:nvPicPr>
          <p:cNvPr id="6" name="Picture 5">
            <a:extLst>
              <a:ext uri="{FF2B5EF4-FFF2-40B4-BE49-F238E27FC236}">
                <a16:creationId xmlns:a16="http://schemas.microsoft.com/office/drawing/2014/main" id="{B31AF4D2-C14B-C01A-0213-58867CA26E0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897693" y="1825625"/>
            <a:ext cx="7735712" cy="4351338"/>
          </a:xfrm>
          <a:prstGeom prst="rect">
            <a:avLst/>
          </a:prstGeom>
        </p:spPr>
      </p:pic>
    </p:spTree>
    <p:extLst>
      <p:ext uri="{BB962C8B-B14F-4D97-AF65-F5344CB8AC3E}">
        <p14:creationId xmlns:p14="http://schemas.microsoft.com/office/powerpoint/2010/main" val="34360625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99AC-EC31-D818-A3B2-3282D927EEC9}"/>
              </a:ext>
            </a:extLst>
          </p:cNvPr>
          <p:cNvSpPr>
            <a:spLocks noGrp="1"/>
          </p:cNvSpPr>
          <p:nvPr>
            <p:ph type="title"/>
          </p:nvPr>
        </p:nvSpPr>
        <p:spPr/>
        <p:txBody>
          <a:bodyPr/>
          <a:lstStyle/>
          <a:p>
            <a:r>
              <a:rPr lang="en-US" u="none" dirty="0"/>
              <a:t>Technical Debt Register</a:t>
            </a:r>
          </a:p>
        </p:txBody>
      </p:sp>
      <p:sp>
        <p:nvSpPr>
          <p:cNvPr id="3" name="Text Placeholder 2">
            <a:extLst>
              <a:ext uri="{FF2B5EF4-FFF2-40B4-BE49-F238E27FC236}">
                <a16:creationId xmlns:a16="http://schemas.microsoft.com/office/drawing/2014/main" id="{089ED161-2841-4B48-5949-449CE42C01E8}"/>
              </a:ext>
            </a:extLst>
          </p:cNvPr>
          <p:cNvSpPr>
            <a:spLocks noGrp="1"/>
          </p:cNvSpPr>
          <p:nvPr>
            <p:ph type="body" idx="1"/>
          </p:nvPr>
        </p:nvSpPr>
        <p:spPr/>
        <p:txBody>
          <a:bodyPr>
            <a:normAutofit/>
          </a:bodyPr>
          <a:lstStyle/>
          <a:p>
            <a:r>
              <a:rPr lang="en-US" sz="2400" dirty="0"/>
              <a:t>Product</a:t>
            </a:r>
          </a:p>
          <a:p>
            <a:r>
              <a:rPr lang="en-US" sz="2400" dirty="0"/>
              <a:t>User Story #</a:t>
            </a:r>
          </a:p>
          <a:p>
            <a:r>
              <a:rPr lang="en-US" sz="2400" dirty="0"/>
              <a:t>Title</a:t>
            </a:r>
          </a:p>
          <a:p>
            <a:r>
              <a:rPr lang="en-US" sz="2400" dirty="0"/>
              <a:t>Criticality</a:t>
            </a:r>
          </a:p>
          <a:p>
            <a:r>
              <a:rPr lang="en-US" sz="2400" dirty="0"/>
              <a:t>Complexity</a:t>
            </a:r>
          </a:p>
          <a:p>
            <a:r>
              <a:rPr lang="en-US" sz="2400" dirty="0"/>
              <a:t>Reward Remediation Cost</a:t>
            </a:r>
          </a:p>
          <a:p>
            <a:r>
              <a:rPr lang="en-US" sz="2400" dirty="0"/>
              <a:t>Technical Debt Score</a:t>
            </a:r>
          </a:p>
        </p:txBody>
      </p:sp>
      <p:sp>
        <p:nvSpPr>
          <p:cNvPr id="5" name="Slide Number Placeholder 4">
            <a:extLst>
              <a:ext uri="{FF2B5EF4-FFF2-40B4-BE49-F238E27FC236}">
                <a16:creationId xmlns:a16="http://schemas.microsoft.com/office/drawing/2014/main" id="{DFA628C3-2B56-6F27-B0F0-1FF1877272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pic>
        <p:nvPicPr>
          <p:cNvPr id="7" name="Picture 6">
            <a:extLst>
              <a:ext uri="{FF2B5EF4-FFF2-40B4-BE49-F238E27FC236}">
                <a16:creationId xmlns:a16="http://schemas.microsoft.com/office/drawing/2014/main" id="{A8CC528E-6521-E33B-0946-23100503CC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6000" y="1825625"/>
            <a:ext cx="5766816" cy="3844544"/>
          </a:xfrm>
          <a:prstGeom prst="rect">
            <a:avLst/>
          </a:prstGeom>
        </p:spPr>
      </p:pic>
    </p:spTree>
    <p:extLst>
      <p:ext uri="{BB962C8B-B14F-4D97-AF65-F5344CB8AC3E}">
        <p14:creationId xmlns:p14="http://schemas.microsoft.com/office/powerpoint/2010/main" val="387838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283F-DEBA-0243-7845-816FE5765019}"/>
              </a:ext>
            </a:extLst>
          </p:cNvPr>
          <p:cNvSpPr>
            <a:spLocks noGrp="1"/>
          </p:cNvSpPr>
          <p:nvPr>
            <p:ph type="title"/>
          </p:nvPr>
        </p:nvSpPr>
        <p:spPr/>
        <p:txBody>
          <a:bodyPr/>
          <a:lstStyle/>
          <a:p>
            <a:r>
              <a:rPr lang="en-US" u="none" dirty="0"/>
              <a:t>Technical Debt Score</a:t>
            </a:r>
          </a:p>
        </p:txBody>
      </p:sp>
      <p:sp>
        <p:nvSpPr>
          <p:cNvPr id="4" name="Slide Number Placeholder 3">
            <a:extLst>
              <a:ext uri="{FF2B5EF4-FFF2-40B4-BE49-F238E27FC236}">
                <a16:creationId xmlns:a16="http://schemas.microsoft.com/office/drawing/2014/main" id="{52600863-7D32-123D-975B-11CDCBD6F3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
        <p:nvSpPr>
          <p:cNvPr id="5" name="Rectangle 4">
            <a:extLst>
              <a:ext uri="{FF2B5EF4-FFF2-40B4-BE49-F238E27FC236}">
                <a16:creationId xmlns:a16="http://schemas.microsoft.com/office/drawing/2014/main" id="{AD7C786E-FDAA-AF5E-604C-1F8E4F8AAAEA}"/>
              </a:ext>
            </a:extLst>
          </p:cNvPr>
          <p:cNvSpPr/>
          <p:nvPr/>
        </p:nvSpPr>
        <p:spPr>
          <a:xfrm>
            <a:off x="150415" y="2274837"/>
            <a:ext cx="3663182" cy="1938992"/>
          </a:xfrm>
          <a:prstGeom prst="rect">
            <a:avLst/>
          </a:prstGeom>
          <a:noFill/>
        </p:spPr>
        <p:txBody>
          <a:bodyPr wrap="none" lIns="91440" tIns="45720" rIns="91440" bIns="45720">
            <a:spAutoFit/>
          </a:bodyPr>
          <a:lstStyle/>
          <a:p>
            <a:r>
              <a:rPr lang="en-US" sz="4000" dirty="0">
                <a:ln w="0"/>
                <a:solidFill>
                  <a:schemeClr val="tx1">
                    <a:lumMod val="50000"/>
                    <a:lumOff val="50000"/>
                  </a:schemeClr>
                </a:solidFill>
                <a:effectLst>
                  <a:outerShdw blurRad="38100" dist="19050" dir="2700000" algn="tl" rotWithShape="0">
                    <a:schemeClr val="dk1">
                      <a:alpha val="40000"/>
                    </a:schemeClr>
                  </a:outerShdw>
                </a:effectLst>
              </a:rPr>
              <a:t>R  : Reward</a:t>
            </a:r>
          </a:p>
          <a:p>
            <a:r>
              <a:rPr lang="en-US" sz="4000" b="0" cap="none" spc="0" dirty="0">
                <a:ln w="0"/>
                <a:solidFill>
                  <a:schemeClr val="tx1">
                    <a:lumMod val="50000"/>
                    <a:lumOff val="50000"/>
                  </a:schemeClr>
                </a:solidFill>
                <a:effectLst>
                  <a:outerShdw blurRad="38100" dist="19050" dir="2700000" algn="tl" rotWithShape="0">
                    <a:schemeClr val="dk1">
                      <a:alpha val="40000"/>
                    </a:schemeClr>
                  </a:outerShdw>
                </a:effectLst>
              </a:rPr>
              <a:t>Cr : Criticality</a:t>
            </a:r>
          </a:p>
          <a:p>
            <a:r>
              <a:rPr lang="en-US" sz="4000" dirty="0">
                <a:ln w="0"/>
                <a:solidFill>
                  <a:schemeClr val="tx1">
                    <a:lumMod val="50000"/>
                    <a:lumOff val="50000"/>
                  </a:schemeClr>
                </a:solidFill>
                <a:effectLst>
                  <a:outerShdw blurRad="38100" dist="19050" dir="2700000" algn="tl" rotWithShape="0">
                    <a:schemeClr val="dk1">
                      <a:alpha val="40000"/>
                    </a:schemeClr>
                  </a:outerShdw>
                </a:effectLst>
              </a:rPr>
              <a:t>Co: Complexity</a:t>
            </a:r>
            <a:endParaRPr lang="en-US" sz="4000" b="0" cap="none" spc="0" dirty="0">
              <a:ln w="0"/>
              <a:solidFill>
                <a:schemeClr val="tx1">
                  <a:lumMod val="50000"/>
                  <a:lumOff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7437F71-CD92-A00F-CBCF-326C61ECB977}"/>
              </a:ext>
            </a:extLst>
          </p:cNvPr>
          <p:cNvSpPr/>
          <p:nvPr/>
        </p:nvSpPr>
        <p:spPr>
          <a:xfrm>
            <a:off x="4389540" y="2890390"/>
            <a:ext cx="7385355" cy="707886"/>
          </a:xfrm>
          <a:prstGeom prst="rect">
            <a:avLst/>
          </a:prstGeom>
          <a:noFill/>
        </p:spPr>
        <p:txBody>
          <a:bodyPr wrap="none" lIns="91440" tIns="45720" rIns="91440" bIns="45720">
            <a:spAutoFit/>
          </a:bodyPr>
          <a:lstStyle/>
          <a:p>
            <a:r>
              <a:rPr lang="en-US" sz="4000" dirty="0">
                <a:ln w="0"/>
                <a:solidFill>
                  <a:srgbClr val="70AD47"/>
                </a:solidFill>
                <a:effectLst>
                  <a:outerShdw blurRad="38100" dist="19050" dir="2700000" algn="tl" rotWithShape="0">
                    <a:schemeClr val="dk1">
                      <a:alpha val="40000"/>
                    </a:schemeClr>
                  </a:outerShdw>
                </a:effectLst>
              </a:rPr>
              <a:t>(R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.2) + (CR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 - (CO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a:t>
            </a:r>
            <a:endParaRPr lang="en-US" sz="4000" b="0" cap="none" spc="0" dirty="0">
              <a:ln w="0"/>
              <a:solidFill>
                <a:srgbClr val="70AD47"/>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0432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D5D1-29B2-8238-D8F7-AB982C2790D4}"/>
              </a:ext>
            </a:extLst>
          </p:cNvPr>
          <p:cNvSpPr>
            <a:spLocks noGrp="1"/>
          </p:cNvSpPr>
          <p:nvPr>
            <p:ph type="title"/>
          </p:nvPr>
        </p:nvSpPr>
        <p:spPr/>
        <p:txBody>
          <a:bodyPr/>
          <a:lstStyle/>
          <a:p>
            <a:r>
              <a:rPr lang="en-US" u="none" dirty="0"/>
              <a:t>Technical Debt Score</a:t>
            </a:r>
          </a:p>
        </p:txBody>
      </p:sp>
      <p:sp>
        <p:nvSpPr>
          <p:cNvPr id="4" name="Slide Number Placeholder 3">
            <a:extLst>
              <a:ext uri="{FF2B5EF4-FFF2-40B4-BE49-F238E27FC236}">
                <a16:creationId xmlns:a16="http://schemas.microsoft.com/office/drawing/2014/main" id="{AA308A1E-711D-73EC-6E29-85EC6BC62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109</a:t>
            </a:fld>
            <a:endParaRPr lang="en-US"/>
          </a:p>
        </p:txBody>
      </p:sp>
      <p:sp>
        <p:nvSpPr>
          <p:cNvPr id="5" name="Rectangle 4">
            <a:extLst>
              <a:ext uri="{FF2B5EF4-FFF2-40B4-BE49-F238E27FC236}">
                <a16:creationId xmlns:a16="http://schemas.microsoft.com/office/drawing/2014/main" id="{BB8C1C3A-B8D2-5802-D56A-822B325BF07C}"/>
              </a:ext>
            </a:extLst>
          </p:cNvPr>
          <p:cNvSpPr/>
          <p:nvPr/>
        </p:nvSpPr>
        <p:spPr>
          <a:xfrm>
            <a:off x="2403322" y="1817494"/>
            <a:ext cx="7385355" cy="707886"/>
          </a:xfrm>
          <a:prstGeom prst="rect">
            <a:avLst/>
          </a:prstGeom>
          <a:noFill/>
        </p:spPr>
        <p:txBody>
          <a:bodyPr wrap="none" lIns="91440" tIns="45720" rIns="91440" bIns="45720">
            <a:spAutoFit/>
          </a:bodyPr>
          <a:lstStyle/>
          <a:p>
            <a:r>
              <a:rPr lang="en-US" sz="4000" dirty="0">
                <a:ln w="0"/>
                <a:solidFill>
                  <a:srgbClr val="70AD47"/>
                </a:solidFill>
                <a:effectLst>
                  <a:outerShdw blurRad="38100" dist="19050" dir="2700000" algn="tl" rotWithShape="0">
                    <a:schemeClr val="dk1">
                      <a:alpha val="40000"/>
                    </a:schemeClr>
                  </a:outerShdw>
                </a:effectLst>
              </a:rPr>
              <a:t>(R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.2) + (CR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 - (CO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a:t>
            </a:r>
            <a:endParaRPr lang="en-US" sz="4000" b="0" cap="none" spc="0" dirty="0">
              <a:ln w="0"/>
              <a:solidFill>
                <a:srgbClr val="70AD47"/>
              </a:solidFill>
              <a:effectLst>
                <a:outerShdw blurRad="38100" dist="19050" dir="2700000" algn="tl" rotWithShape="0">
                  <a:schemeClr val="dk1">
                    <a:alpha val="40000"/>
                  </a:schemeClr>
                </a:outerShdw>
              </a:effectLst>
            </a:endParaRPr>
          </a:p>
        </p:txBody>
      </p:sp>
      <p:graphicFrame>
        <p:nvGraphicFramePr>
          <p:cNvPr id="6" name="Table 6">
            <a:extLst>
              <a:ext uri="{FF2B5EF4-FFF2-40B4-BE49-F238E27FC236}">
                <a16:creationId xmlns:a16="http://schemas.microsoft.com/office/drawing/2014/main" id="{6857D014-5A5E-6736-2E36-349B21B86B80}"/>
              </a:ext>
            </a:extLst>
          </p:cNvPr>
          <p:cNvGraphicFramePr>
            <a:graphicFrameLocks noGrp="1"/>
          </p:cNvGraphicFramePr>
          <p:nvPr>
            <p:extLst>
              <p:ext uri="{D42A27DB-BD31-4B8C-83A1-F6EECF244321}">
                <p14:modId xmlns:p14="http://schemas.microsoft.com/office/powerpoint/2010/main" val="1310053793"/>
              </p:ext>
            </p:extLst>
          </p:nvPr>
        </p:nvGraphicFramePr>
        <p:xfrm>
          <a:off x="270297" y="2971181"/>
          <a:ext cx="11651404" cy="1036320"/>
        </p:xfrm>
        <a:graphic>
          <a:graphicData uri="http://schemas.openxmlformats.org/drawingml/2006/table">
            <a:tbl>
              <a:tblPr firstRow="1" bandRow="1">
                <a:tableStyleId>{7DF18680-E054-41AD-8BC1-D1AEF772440D}</a:tableStyleId>
              </a:tblPr>
              <a:tblGrid>
                <a:gridCol w="1075055">
                  <a:extLst>
                    <a:ext uri="{9D8B030D-6E8A-4147-A177-3AD203B41FA5}">
                      <a16:colId xmlns:a16="http://schemas.microsoft.com/office/drawing/2014/main" val="1826394225"/>
                    </a:ext>
                  </a:extLst>
                </a:gridCol>
                <a:gridCol w="2754630">
                  <a:extLst>
                    <a:ext uri="{9D8B030D-6E8A-4147-A177-3AD203B41FA5}">
                      <a16:colId xmlns:a16="http://schemas.microsoft.com/office/drawing/2014/main" val="1512577317"/>
                    </a:ext>
                  </a:extLst>
                </a:gridCol>
                <a:gridCol w="2951480">
                  <a:extLst>
                    <a:ext uri="{9D8B030D-6E8A-4147-A177-3AD203B41FA5}">
                      <a16:colId xmlns:a16="http://schemas.microsoft.com/office/drawing/2014/main" val="3864822090"/>
                    </a:ext>
                  </a:extLst>
                </a:gridCol>
                <a:gridCol w="2160905">
                  <a:extLst>
                    <a:ext uri="{9D8B030D-6E8A-4147-A177-3AD203B41FA5}">
                      <a16:colId xmlns:a16="http://schemas.microsoft.com/office/drawing/2014/main" val="1011373560"/>
                    </a:ext>
                  </a:extLst>
                </a:gridCol>
                <a:gridCol w="1354667">
                  <a:extLst>
                    <a:ext uri="{9D8B030D-6E8A-4147-A177-3AD203B41FA5}">
                      <a16:colId xmlns:a16="http://schemas.microsoft.com/office/drawing/2014/main" val="3690658243"/>
                    </a:ext>
                  </a:extLst>
                </a:gridCol>
                <a:gridCol w="1354667">
                  <a:extLst>
                    <a:ext uri="{9D8B030D-6E8A-4147-A177-3AD203B41FA5}">
                      <a16:colId xmlns:a16="http://schemas.microsoft.com/office/drawing/2014/main" val="3457233887"/>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371730631"/>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2206733267"/>
                  </a:ext>
                </a:extLst>
              </a:tr>
            </a:tbl>
          </a:graphicData>
        </a:graphic>
      </p:graphicFrame>
      <p:sp>
        <p:nvSpPr>
          <p:cNvPr id="7" name="Rectangle 6">
            <a:extLst>
              <a:ext uri="{FF2B5EF4-FFF2-40B4-BE49-F238E27FC236}">
                <a16:creationId xmlns:a16="http://schemas.microsoft.com/office/drawing/2014/main" id="{ECF23DE5-EFE3-EC3D-F659-61E6BD354811}"/>
              </a:ext>
            </a:extLst>
          </p:cNvPr>
          <p:cNvSpPr/>
          <p:nvPr/>
        </p:nvSpPr>
        <p:spPr>
          <a:xfrm>
            <a:off x="10582656" y="2694432"/>
            <a:ext cx="1339045" cy="25603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94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38200" y="1825625"/>
            <a:ext cx="10515601" cy="4349377"/>
          </a:xfrm>
          <a:prstGeom prst="rect">
            <a:avLst/>
          </a:prstGeom>
        </p:spPr>
      </p:pic>
    </p:spTree>
    <p:extLst>
      <p:ext uri="{BB962C8B-B14F-4D97-AF65-F5344CB8AC3E}">
        <p14:creationId xmlns:p14="http://schemas.microsoft.com/office/powerpoint/2010/main" val="21048334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D5D1-29B2-8238-D8F7-AB982C2790D4}"/>
              </a:ext>
            </a:extLst>
          </p:cNvPr>
          <p:cNvSpPr>
            <a:spLocks noGrp="1"/>
          </p:cNvSpPr>
          <p:nvPr>
            <p:ph type="title"/>
          </p:nvPr>
        </p:nvSpPr>
        <p:spPr/>
        <p:txBody>
          <a:bodyPr/>
          <a:lstStyle/>
          <a:p>
            <a:r>
              <a:rPr lang="en-US" u="none" dirty="0"/>
              <a:t>Technical Debt Score</a:t>
            </a:r>
          </a:p>
        </p:txBody>
      </p:sp>
      <p:sp>
        <p:nvSpPr>
          <p:cNvPr id="4" name="Slide Number Placeholder 3">
            <a:extLst>
              <a:ext uri="{FF2B5EF4-FFF2-40B4-BE49-F238E27FC236}">
                <a16:creationId xmlns:a16="http://schemas.microsoft.com/office/drawing/2014/main" id="{AA308A1E-711D-73EC-6E29-85EC6BC62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sp>
        <p:nvSpPr>
          <p:cNvPr id="5" name="Rectangle 4">
            <a:extLst>
              <a:ext uri="{FF2B5EF4-FFF2-40B4-BE49-F238E27FC236}">
                <a16:creationId xmlns:a16="http://schemas.microsoft.com/office/drawing/2014/main" id="{BB8C1C3A-B8D2-5802-D56A-822B325BF07C}"/>
              </a:ext>
            </a:extLst>
          </p:cNvPr>
          <p:cNvSpPr/>
          <p:nvPr/>
        </p:nvSpPr>
        <p:spPr>
          <a:xfrm>
            <a:off x="2403322" y="1817494"/>
            <a:ext cx="7385355" cy="707886"/>
          </a:xfrm>
          <a:prstGeom prst="rect">
            <a:avLst/>
          </a:prstGeom>
          <a:noFill/>
        </p:spPr>
        <p:txBody>
          <a:bodyPr wrap="none" lIns="91440" tIns="45720" rIns="91440" bIns="45720">
            <a:spAutoFit/>
          </a:bodyPr>
          <a:lstStyle/>
          <a:p>
            <a:r>
              <a:rPr lang="en-US" sz="4000" dirty="0">
                <a:ln w="0"/>
                <a:solidFill>
                  <a:srgbClr val="70AD47"/>
                </a:solidFill>
                <a:effectLst>
                  <a:outerShdw blurRad="38100" dist="19050" dir="2700000" algn="tl" rotWithShape="0">
                    <a:schemeClr val="dk1">
                      <a:alpha val="40000"/>
                    </a:schemeClr>
                  </a:outerShdw>
                </a:effectLst>
              </a:rPr>
              <a:t>(R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.2) + (CR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 - (CO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a:t>
            </a:r>
            <a:endParaRPr lang="en-US" sz="4000" b="0" cap="none" spc="0" dirty="0">
              <a:ln w="0"/>
              <a:solidFill>
                <a:srgbClr val="70AD47"/>
              </a:solidFill>
              <a:effectLst>
                <a:outerShdw blurRad="38100" dist="19050" dir="2700000" algn="tl" rotWithShape="0">
                  <a:schemeClr val="dk1">
                    <a:alpha val="40000"/>
                  </a:schemeClr>
                </a:outerShdw>
              </a:effectLst>
            </a:endParaRPr>
          </a:p>
        </p:txBody>
      </p:sp>
      <p:graphicFrame>
        <p:nvGraphicFramePr>
          <p:cNvPr id="6" name="Table 6">
            <a:extLst>
              <a:ext uri="{FF2B5EF4-FFF2-40B4-BE49-F238E27FC236}">
                <a16:creationId xmlns:a16="http://schemas.microsoft.com/office/drawing/2014/main" id="{6857D014-5A5E-6736-2E36-349B21B86B80}"/>
              </a:ext>
            </a:extLst>
          </p:cNvPr>
          <p:cNvGraphicFramePr>
            <a:graphicFrameLocks noGrp="1"/>
          </p:cNvGraphicFramePr>
          <p:nvPr>
            <p:extLst>
              <p:ext uri="{D42A27DB-BD31-4B8C-83A1-F6EECF244321}">
                <p14:modId xmlns:p14="http://schemas.microsoft.com/office/powerpoint/2010/main" val="4080429026"/>
              </p:ext>
            </p:extLst>
          </p:nvPr>
        </p:nvGraphicFramePr>
        <p:xfrm>
          <a:off x="270297" y="2971181"/>
          <a:ext cx="11651404" cy="1554480"/>
        </p:xfrm>
        <a:graphic>
          <a:graphicData uri="http://schemas.openxmlformats.org/drawingml/2006/table">
            <a:tbl>
              <a:tblPr firstRow="1" bandRow="1">
                <a:tableStyleId>{7DF18680-E054-41AD-8BC1-D1AEF772440D}</a:tableStyleId>
              </a:tblPr>
              <a:tblGrid>
                <a:gridCol w="1075055">
                  <a:extLst>
                    <a:ext uri="{9D8B030D-6E8A-4147-A177-3AD203B41FA5}">
                      <a16:colId xmlns:a16="http://schemas.microsoft.com/office/drawing/2014/main" val="1826394225"/>
                    </a:ext>
                  </a:extLst>
                </a:gridCol>
                <a:gridCol w="2754630">
                  <a:extLst>
                    <a:ext uri="{9D8B030D-6E8A-4147-A177-3AD203B41FA5}">
                      <a16:colId xmlns:a16="http://schemas.microsoft.com/office/drawing/2014/main" val="1512577317"/>
                    </a:ext>
                  </a:extLst>
                </a:gridCol>
                <a:gridCol w="2951480">
                  <a:extLst>
                    <a:ext uri="{9D8B030D-6E8A-4147-A177-3AD203B41FA5}">
                      <a16:colId xmlns:a16="http://schemas.microsoft.com/office/drawing/2014/main" val="3864822090"/>
                    </a:ext>
                  </a:extLst>
                </a:gridCol>
                <a:gridCol w="2160905">
                  <a:extLst>
                    <a:ext uri="{9D8B030D-6E8A-4147-A177-3AD203B41FA5}">
                      <a16:colId xmlns:a16="http://schemas.microsoft.com/office/drawing/2014/main" val="1011373560"/>
                    </a:ext>
                  </a:extLst>
                </a:gridCol>
                <a:gridCol w="1354667">
                  <a:extLst>
                    <a:ext uri="{9D8B030D-6E8A-4147-A177-3AD203B41FA5}">
                      <a16:colId xmlns:a16="http://schemas.microsoft.com/office/drawing/2014/main" val="3690658243"/>
                    </a:ext>
                  </a:extLst>
                </a:gridCol>
                <a:gridCol w="1354667">
                  <a:extLst>
                    <a:ext uri="{9D8B030D-6E8A-4147-A177-3AD203B41FA5}">
                      <a16:colId xmlns:a16="http://schemas.microsoft.com/office/drawing/2014/main" val="3457233887"/>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371730631"/>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2206733267"/>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3872485856"/>
                  </a:ext>
                </a:extLst>
              </a:tr>
            </a:tbl>
          </a:graphicData>
        </a:graphic>
      </p:graphicFrame>
      <p:sp>
        <p:nvSpPr>
          <p:cNvPr id="7" name="Rectangle 6">
            <a:extLst>
              <a:ext uri="{FF2B5EF4-FFF2-40B4-BE49-F238E27FC236}">
                <a16:creationId xmlns:a16="http://schemas.microsoft.com/office/drawing/2014/main" id="{ECF23DE5-EFE3-EC3D-F659-61E6BD354811}"/>
              </a:ext>
            </a:extLst>
          </p:cNvPr>
          <p:cNvSpPr/>
          <p:nvPr/>
        </p:nvSpPr>
        <p:spPr>
          <a:xfrm>
            <a:off x="10582656" y="2694432"/>
            <a:ext cx="1339045" cy="25603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279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D5D1-29B2-8238-D8F7-AB982C2790D4}"/>
              </a:ext>
            </a:extLst>
          </p:cNvPr>
          <p:cNvSpPr>
            <a:spLocks noGrp="1"/>
          </p:cNvSpPr>
          <p:nvPr>
            <p:ph type="title"/>
          </p:nvPr>
        </p:nvSpPr>
        <p:spPr/>
        <p:txBody>
          <a:bodyPr/>
          <a:lstStyle/>
          <a:p>
            <a:r>
              <a:rPr lang="en-US" u="none" dirty="0"/>
              <a:t>Technical Debt Score</a:t>
            </a:r>
          </a:p>
        </p:txBody>
      </p:sp>
      <p:sp>
        <p:nvSpPr>
          <p:cNvPr id="4" name="Slide Number Placeholder 3">
            <a:extLst>
              <a:ext uri="{FF2B5EF4-FFF2-40B4-BE49-F238E27FC236}">
                <a16:creationId xmlns:a16="http://schemas.microsoft.com/office/drawing/2014/main" id="{AA308A1E-711D-73EC-6E29-85EC6BC62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sp>
        <p:nvSpPr>
          <p:cNvPr id="5" name="Rectangle 4">
            <a:extLst>
              <a:ext uri="{FF2B5EF4-FFF2-40B4-BE49-F238E27FC236}">
                <a16:creationId xmlns:a16="http://schemas.microsoft.com/office/drawing/2014/main" id="{BB8C1C3A-B8D2-5802-D56A-822B325BF07C}"/>
              </a:ext>
            </a:extLst>
          </p:cNvPr>
          <p:cNvSpPr/>
          <p:nvPr/>
        </p:nvSpPr>
        <p:spPr>
          <a:xfrm>
            <a:off x="2403322" y="1817494"/>
            <a:ext cx="7385355" cy="707886"/>
          </a:xfrm>
          <a:prstGeom prst="rect">
            <a:avLst/>
          </a:prstGeom>
          <a:noFill/>
        </p:spPr>
        <p:txBody>
          <a:bodyPr wrap="none" lIns="91440" tIns="45720" rIns="91440" bIns="45720">
            <a:spAutoFit/>
          </a:bodyPr>
          <a:lstStyle/>
          <a:p>
            <a:r>
              <a:rPr lang="en-US" sz="4000" dirty="0">
                <a:ln w="0"/>
                <a:solidFill>
                  <a:srgbClr val="70AD47"/>
                </a:solidFill>
                <a:effectLst>
                  <a:outerShdw blurRad="38100" dist="19050" dir="2700000" algn="tl" rotWithShape="0">
                    <a:schemeClr val="dk1">
                      <a:alpha val="40000"/>
                    </a:schemeClr>
                  </a:outerShdw>
                </a:effectLst>
              </a:rPr>
              <a:t>(R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.2) + (CR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 - (CO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a:t>
            </a:r>
            <a:endParaRPr lang="en-US" sz="4000" b="0" cap="none" spc="0" dirty="0">
              <a:ln w="0"/>
              <a:solidFill>
                <a:srgbClr val="70AD47"/>
              </a:solidFill>
              <a:effectLst>
                <a:outerShdw blurRad="38100" dist="19050" dir="2700000" algn="tl" rotWithShape="0">
                  <a:schemeClr val="dk1">
                    <a:alpha val="40000"/>
                  </a:schemeClr>
                </a:outerShdw>
              </a:effectLst>
            </a:endParaRPr>
          </a:p>
        </p:txBody>
      </p:sp>
      <p:graphicFrame>
        <p:nvGraphicFramePr>
          <p:cNvPr id="6" name="Table 6">
            <a:extLst>
              <a:ext uri="{FF2B5EF4-FFF2-40B4-BE49-F238E27FC236}">
                <a16:creationId xmlns:a16="http://schemas.microsoft.com/office/drawing/2014/main" id="{6857D014-5A5E-6736-2E36-349B21B86B80}"/>
              </a:ext>
            </a:extLst>
          </p:cNvPr>
          <p:cNvGraphicFramePr>
            <a:graphicFrameLocks noGrp="1"/>
          </p:cNvGraphicFramePr>
          <p:nvPr/>
        </p:nvGraphicFramePr>
        <p:xfrm>
          <a:off x="270297" y="2971181"/>
          <a:ext cx="11651404" cy="2072640"/>
        </p:xfrm>
        <a:graphic>
          <a:graphicData uri="http://schemas.openxmlformats.org/drawingml/2006/table">
            <a:tbl>
              <a:tblPr firstRow="1" bandRow="1">
                <a:tableStyleId>{7DF18680-E054-41AD-8BC1-D1AEF772440D}</a:tableStyleId>
              </a:tblPr>
              <a:tblGrid>
                <a:gridCol w="1075055">
                  <a:extLst>
                    <a:ext uri="{9D8B030D-6E8A-4147-A177-3AD203B41FA5}">
                      <a16:colId xmlns:a16="http://schemas.microsoft.com/office/drawing/2014/main" val="1826394225"/>
                    </a:ext>
                  </a:extLst>
                </a:gridCol>
                <a:gridCol w="2754630">
                  <a:extLst>
                    <a:ext uri="{9D8B030D-6E8A-4147-A177-3AD203B41FA5}">
                      <a16:colId xmlns:a16="http://schemas.microsoft.com/office/drawing/2014/main" val="1512577317"/>
                    </a:ext>
                  </a:extLst>
                </a:gridCol>
                <a:gridCol w="2951480">
                  <a:extLst>
                    <a:ext uri="{9D8B030D-6E8A-4147-A177-3AD203B41FA5}">
                      <a16:colId xmlns:a16="http://schemas.microsoft.com/office/drawing/2014/main" val="3864822090"/>
                    </a:ext>
                  </a:extLst>
                </a:gridCol>
                <a:gridCol w="2160905">
                  <a:extLst>
                    <a:ext uri="{9D8B030D-6E8A-4147-A177-3AD203B41FA5}">
                      <a16:colId xmlns:a16="http://schemas.microsoft.com/office/drawing/2014/main" val="1011373560"/>
                    </a:ext>
                  </a:extLst>
                </a:gridCol>
                <a:gridCol w="1354667">
                  <a:extLst>
                    <a:ext uri="{9D8B030D-6E8A-4147-A177-3AD203B41FA5}">
                      <a16:colId xmlns:a16="http://schemas.microsoft.com/office/drawing/2014/main" val="3690658243"/>
                    </a:ext>
                  </a:extLst>
                </a:gridCol>
                <a:gridCol w="1354667">
                  <a:extLst>
                    <a:ext uri="{9D8B030D-6E8A-4147-A177-3AD203B41FA5}">
                      <a16:colId xmlns:a16="http://schemas.microsoft.com/office/drawing/2014/main" val="3457233887"/>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371730631"/>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2206733267"/>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3872485856"/>
                  </a:ext>
                </a:extLst>
              </a:tr>
              <a:tr h="370840">
                <a:tc>
                  <a:txBody>
                    <a:bodyPr/>
                    <a:lstStyle/>
                    <a:p>
                      <a:r>
                        <a:rPr lang="en-US" sz="2800" dirty="0"/>
                        <a:t>1453</a:t>
                      </a:r>
                    </a:p>
                  </a:txBody>
                  <a:tcPr/>
                </a:tc>
                <a:tc>
                  <a:txBody>
                    <a:bodyPr/>
                    <a:lstStyle/>
                    <a:p>
                      <a:r>
                        <a:rPr lang="en-US" sz="2800" dirty="0"/>
                        <a:t>3</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0.75</a:t>
                      </a:r>
                    </a:p>
                  </a:txBody>
                  <a:tcPr/>
                </a:tc>
                <a:tc>
                  <a:txBody>
                    <a:bodyPr/>
                    <a:lstStyle/>
                    <a:p>
                      <a:r>
                        <a:rPr lang="en-US" sz="2800" dirty="0"/>
                        <a:t>3</a:t>
                      </a:r>
                    </a:p>
                  </a:txBody>
                  <a:tcPr/>
                </a:tc>
                <a:extLst>
                  <a:ext uri="{0D108BD9-81ED-4DB2-BD59-A6C34878D82A}">
                    <a16:rowId xmlns:a16="http://schemas.microsoft.com/office/drawing/2014/main" val="3162783248"/>
                  </a:ext>
                </a:extLst>
              </a:tr>
            </a:tbl>
          </a:graphicData>
        </a:graphic>
      </p:graphicFrame>
      <p:sp>
        <p:nvSpPr>
          <p:cNvPr id="7" name="Rectangle 6">
            <a:extLst>
              <a:ext uri="{FF2B5EF4-FFF2-40B4-BE49-F238E27FC236}">
                <a16:creationId xmlns:a16="http://schemas.microsoft.com/office/drawing/2014/main" id="{ECF23DE5-EFE3-EC3D-F659-61E6BD354811}"/>
              </a:ext>
            </a:extLst>
          </p:cNvPr>
          <p:cNvSpPr/>
          <p:nvPr/>
        </p:nvSpPr>
        <p:spPr>
          <a:xfrm>
            <a:off x="10582656" y="2694432"/>
            <a:ext cx="1339045" cy="25603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2486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D5D1-29B2-8238-D8F7-AB982C2790D4}"/>
              </a:ext>
            </a:extLst>
          </p:cNvPr>
          <p:cNvSpPr>
            <a:spLocks noGrp="1"/>
          </p:cNvSpPr>
          <p:nvPr>
            <p:ph type="title"/>
          </p:nvPr>
        </p:nvSpPr>
        <p:spPr/>
        <p:txBody>
          <a:bodyPr/>
          <a:lstStyle/>
          <a:p>
            <a:r>
              <a:rPr lang="en-US" u="none" dirty="0"/>
              <a:t>Technical Debt Score</a:t>
            </a:r>
          </a:p>
        </p:txBody>
      </p:sp>
      <p:sp>
        <p:nvSpPr>
          <p:cNvPr id="4" name="Slide Number Placeholder 3">
            <a:extLst>
              <a:ext uri="{FF2B5EF4-FFF2-40B4-BE49-F238E27FC236}">
                <a16:creationId xmlns:a16="http://schemas.microsoft.com/office/drawing/2014/main" id="{AA308A1E-711D-73EC-6E29-85EC6BC62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sp>
        <p:nvSpPr>
          <p:cNvPr id="5" name="Rectangle 4">
            <a:extLst>
              <a:ext uri="{FF2B5EF4-FFF2-40B4-BE49-F238E27FC236}">
                <a16:creationId xmlns:a16="http://schemas.microsoft.com/office/drawing/2014/main" id="{BB8C1C3A-B8D2-5802-D56A-822B325BF07C}"/>
              </a:ext>
            </a:extLst>
          </p:cNvPr>
          <p:cNvSpPr/>
          <p:nvPr/>
        </p:nvSpPr>
        <p:spPr>
          <a:xfrm>
            <a:off x="2403322" y="1817494"/>
            <a:ext cx="7385355" cy="707886"/>
          </a:xfrm>
          <a:prstGeom prst="rect">
            <a:avLst/>
          </a:prstGeom>
          <a:noFill/>
        </p:spPr>
        <p:txBody>
          <a:bodyPr wrap="none" lIns="91440" tIns="45720" rIns="91440" bIns="45720">
            <a:spAutoFit/>
          </a:bodyPr>
          <a:lstStyle/>
          <a:p>
            <a:r>
              <a:rPr lang="en-US" sz="4000" dirty="0">
                <a:ln w="0"/>
                <a:solidFill>
                  <a:srgbClr val="70AD47"/>
                </a:solidFill>
                <a:effectLst>
                  <a:outerShdw blurRad="38100" dist="19050" dir="2700000" algn="tl" rotWithShape="0">
                    <a:schemeClr val="dk1">
                      <a:alpha val="40000"/>
                    </a:schemeClr>
                  </a:outerShdw>
                </a:effectLst>
              </a:rPr>
              <a:t>(R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.2) + (CR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 - (CO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a:t>
            </a:r>
            <a:endParaRPr lang="en-US" sz="4000" b="0" cap="none" spc="0" dirty="0">
              <a:ln w="0"/>
              <a:solidFill>
                <a:srgbClr val="70AD47"/>
              </a:solidFill>
              <a:effectLst>
                <a:outerShdw blurRad="38100" dist="19050" dir="2700000" algn="tl" rotWithShape="0">
                  <a:schemeClr val="dk1">
                    <a:alpha val="40000"/>
                  </a:schemeClr>
                </a:outerShdw>
              </a:effectLst>
            </a:endParaRPr>
          </a:p>
        </p:txBody>
      </p:sp>
      <p:graphicFrame>
        <p:nvGraphicFramePr>
          <p:cNvPr id="6" name="Table 6">
            <a:extLst>
              <a:ext uri="{FF2B5EF4-FFF2-40B4-BE49-F238E27FC236}">
                <a16:creationId xmlns:a16="http://schemas.microsoft.com/office/drawing/2014/main" id="{6857D014-5A5E-6736-2E36-349B21B86B80}"/>
              </a:ext>
            </a:extLst>
          </p:cNvPr>
          <p:cNvGraphicFramePr>
            <a:graphicFrameLocks noGrp="1"/>
          </p:cNvGraphicFramePr>
          <p:nvPr/>
        </p:nvGraphicFramePr>
        <p:xfrm>
          <a:off x="270297" y="2971181"/>
          <a:ext cx="11651404" cy="2072640"/>
        </p:xfrm>
        <a:graphic>
          <a:graphicData uri="http://schemas.openxmlformats.org/drawingml/2006/table">
            <a:tbl>
              <a:tblPr firstRow="1" bandRow="1">
                <a:tableStyleId>{7DF18680-E054-41AD-8BC1-D1AEF772440D}</a:tableStyleId>
              </a:tblPr>
              <a:tblGrid>
                <a:gridCol w="1075055">
                  <a:extLst>
                    <a:ext uri="{9D8B030D-6E8A-4147-A177-3AD203B41FA5}">
                      <a16:colId xmlns:a16="http://schemas.microsoft.com/office/drawing/2014/main" val="1826394225"/>
                    </a:ext>
                  </a:extLst>
                </a:gridCol>
                <a:gridCol w="2754630">
                  <a:extLst>
                    <a:ext uri="{9D8B030D-6E8A-4147-A177-3AD203B41FA5}">
                      <a16:colId xmlns:a16="http://schemas.microsoft.com/office/drawing/2014/main" val="1512577317"/>
                    </a:ext>
                  </a:extLst>
                </a:gridCol>
                <a:gridCol w="2951480">
                  <a:extLst>
                    <a:ext uri="{9D8B030D-6E8A-4147-A177-3AD203B41FA5}">
                      <a16:colId xmlns:a16="http://schemas.microsoft.com/office/drawing/2014/main" val="3864822090"/>
                    </a:ext>
                  </a:extLst>
                </a:gridCol>
                <a:gridCol w="2160905">
                  <a:extLst>
                    <a:ext uri="{9D8B030D-6E8A-4147-A177-3AD203B41FA5}">
                      <a16:colId xmlns:a16="http://schemas.microsoft.com/office/drawing/2014/main" val="1011373560"/>
                    </a:ext>
                  </a:extLst>
                </a:gridCol>
                <a:gridCol w="1354667">
                  <a:extLst>
                    <a:ext uri="{9D8B030D-6E8A-4147-A177-3AD203B41FA5}">
                      <a16:colId xmlns:a16="http://schemas.microsoft.com/office/drawing/2014/main" val="3690658243"/>
                    </a:ext>
                  </a:extLst>
                </a:gridCol>
                <a:gridCol w="1354667">
                  <a:extLst>
                    <a:ext uri="{9D8B030D-6E8A-4147-A177-3AD203B41FA5}">
                      <a16:colId xmlns:a16="http://schemas.microsoft.com/office/drawing/2014/main" val="3457233887"/>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371730631"/>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2206733267"/>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3872485856"/>
                  </a:ext>
                </a:extLst>
              </a:tr>
              <a:tr h="370840">
                <a:tc>
                  <a:txBody>
                    <a:bodyPr/>
                    <a:lstStyle/>
                    <a:p>
                      <a:r>
                        <a:rPr lang="en-US" sz="2800" dirty="0"/>
                        <a:t>1453</a:t>
                      </a:r>
                    </a:p>
                  </a:txBody>
                  <a:tcPr/>
                </a:tc>
                <a:tc>
                  <a:txBody>
                    <a:bodyPr/>
                    <a:lstStyle/>
                    <a:p>
                      <a:r>
                        <a:rPr lang="en-US" sz="2800" dirty="0"/>
                        <a:t>3</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0.75</a:t>
                      </a:r>
                    </a:p>
                  </a:txBody>
                  <a:tcPr/>
                </a:tc>
                <a:tc>
                  <a:txBody>
                    <a:bodyPr/>
                    <a:lstStyle/>
                    <a:p>
                      <a:r>
                        <a:rPr lang="en-US" sz="2800" dirty="0"/>
                        <a:t>3</a:t>
                      </a:r>
                    </a:p>
                  </a:txBody>
                  <a:tcPr/>
                </a:tc>
                <a:extLst>
                  <a:ext uri="{0D108BD9-81ED-4DB2-BD59-A6C34878D82A}">
                    <a16:rowId xmlns:a16="http://schemas.microsoft.com/office/drawing/2014/main" val="3162783248"/>
                  </a:ext>
                </a:extLst>
              </a:tr>
            </a:tbl>
          </a:graphicData>
        </a:graphic>
      </p:graphicFrame>
    </p:spTree>
    <p:extLst>
      <p:ext uri="{BB962C8B-B14F-4D97-AF65-F5344CB8AC3E}">
        <p14:creationId xmlns:p14="http://schemas.microsoft.com/office/powerpoint/2010/main" val="8587129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D5D1-29B2-8238-D8F7-AB982C2790D4}"/>
              </a:ext>
            </a:extLst>
          </p:cNvPr>
          <p:cNvSpPr>
            <a:spLocks noGrp="1"/>
          </p:cNvSpPr>
          <p:nvPr>
            <p:ph type="title"/>
          </p:nvPr>
        </p:nvSpPr>
        <p:spPr/>
        <p:txBody>
          <a:bodyPr/>
          <a:lstStyle/>
          <a:p>
            <a:r>
              <a:rPr lang="en-US" u="none" dirty="0"/>
              <a:t>Technical Debt Score</a:t>
            </a:r>
          </a:p>
        </p:txBody>
      </p:sp>
      <p:sp>
        <p:nvSpPr>
          <p:cNvPr id="4" name="Slide Number Placeholder 3">
            <a:extLst>
              <a:ext uri="{FF2B5EF4-FFF2-40B4-BE49-F238E27FC236}">
                <a16:creationId xmlns:a16="http://schemas.microsoft.com/office/drawing/2014/main" id="{AA308A1E-711D-73EC-6E29-85EC6BC62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sp>
        <p:nvSpPr>
          <p:cNvPr id="5" name="Rectangle 4">
            <a:extLst>
              <a:ext uri="{FF2B5EF4-FFF2-40B4-BE49-F238E27FC236}">
                <a16:creationId xmlns:a16="http://schemas.microsoft.com/office/drawing/2014/main" id="{BB8C1C3A-B8D2-5802-D56A-822B325BF07C}"/>
              </a:ext>
            </a:extLst>
          </p:cNvPr>
          <p:cNvSpPr/>
          <p:nvPr/>
        </p:nvSpPr>
        <p:spPr>
          <a:xfrm>
            <a:off x="2403322" y="1817494"/>
            <a:ext cx="7385355" cy="707886"/>
          </a:xfrm>
          <a:prstGeom prst="rect">
            <a:avLst/>
          </a:prstGeom>
          <a:noFill/>
        </p:spPr>
        <p:txBody>
          <a:bodyPr wrap="none" lIns="91440" tIns="45720" rIns="91440" bIns="45720">
            <a:spAutoFit/>
          </a:bodyPr>
          <a:lstStyle/>
          <a:p>
            <a:r>
              <a:rPr lang="en-US" sz="4000" dirty="0">
                <a:ln w="0"/>
                <a:solidFill>
                  <a:srgbClr val="70AD47"/>
                </a:solidFill>
                <a:effectLst>
                  <a:outerShdw blurRad="38100" dist="19050" dir="2700000" algn="tl" rotWithShape="0">
                    <a:schemeClr val="dk1">
                      <a:alpha val="40000"/>
                    </a:schemeClr>
                  </a:outerShdw>
                </a:effectLst>
              </a:rPr>
              <a:t>(R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.2) + (CR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 - (CO </a:t>
            </a:r>
            <a:r>
              <a:rPr lang="en-US" sz="2800" dirty="0">
                <a:ln w="0"/>
                <a:solidFill>
                  <a:srgbClr val="70AD47"/>
                </a:solidFill>
                <a:effectLst>
                  <a:outerShdw blurRad="38100" dist="19050" dir="2700000" algn="tl" rotWithShape="0">
                    <a:schemeClr val="dk1">
                      <a:alpha val="40000"/>
                    </a:schemeClr>
                  </a:outerShdw>
                </a:effectLst>
              </a:rPr>
              <a:t>x</a:t>
            </a:r>
            <a:r>
              <a:rPr lang="en-US" sz="4000" dirty="0">
                <a:ln w="0"/>
                <a:solidFill>
                  <a:srgbClr val="70AD47"/>
                </a:solidFill>
                <a:effectLst>
                  <a:outerShdw blurRad="38100" dist="19050" dir="2700000" algn="tl" rotWithShape="0">
                    <a:schemeClr val="dk1">
                      <a:alpha val="40000"/>
                    </a:schemeClr>
                  </a:outerShdw>
                </a:effectLst>
              </a:rPr>
              <a:t> .15)</a:t>
            </a:r>
            <a:endParaRPr lang="en-US" sz="4000" b="0" cap="none" spc="0" dirty="0">
              <a:ln w="0"/>
              <a:solidFill>
                <a:srgbClr val="70AD47"/>
              </a:solidFill>
              <a:effectLst>
                <a:outerShdw blurRad="38100" dist="19050" dir="2700000" algn="tl" rotWithShape="0">
                  <a:schemeClr val="dk1">
                    <a:alpha val="40000"/>
                  </a:schemeClr>
                </a:outerShdw>
              </a:effectLst>
            </a:endParaRPr>
          </a:p>
        </p:txBody>
      </p:sp>
      <p:graphicFrame>
        <p:nvGraphicFramePr>
          <p:cNvPr id="6" name="Table 6">
            <a:extLst>
              <a:ext uri="{FF2B5EF4-FFF2-40B4-BE49-F238E27FC236}">
                <a16:creationId xmlns:a16="http://schemas.microsoft.com/office/drawing/2014/main" id="{6857D014-5A5E-6736-2E36-349B21B86B80}"/>
              </a:ext>
            </a:extLst>
          </p:cNvPr>
          <p:cNvGraphicFramePr>
            <a:graphicFrameLocks noGrp="1"/>
          </p:cNvGraphicFramePr>
          <p:nvPr>
            <p:extLst>
              <p:ext uri="{D42A27DB-BD31-4B8C-83A1-F6EECF244321}">
                <p14:modId xmlns:p14="http://schemas.microsoft.com/office/powerpoint/2010/main" val="3034311278"/>
              </p:ext>
            </p:extLst>
          </p:nvPr>
        </p:nvGraphicFramePr>
        <p:xfrm>
          <a:off x="270297" y="2971181"/>
          <a:ext cx="11651404" cy="2072640"/>
        </p:xfrm>
        <a:graphic>
          <a:graphicData uri="http://schemas.openxmlformats.org/drawingml/2006/table">
            <a:tbl>
              <a:tblPr firstRow="1" bandRow="1">
                <a:tableStyleId>{7DF18680-E054-41AD-8BC1-D1AEF772440D}</a:tableStyleId>
              </a:tblPr>
              <a:tblGrid>
                <a:gridCol w="1075055">
                  <a:extLst>
                    <a:ext uri="{9D8B030D-6E8A-4147-A177-3AD203B41FA5}">
                      <a16:colId xmlns:a16="http://schemas.microsoft.com/office/drawing/2014/main" val="1826394225"/>
                    </a:ext>
                  </a:extLst>
                </a:gridCol>
                <a:gridCol w="2754630">
                  <a:extLst>
                    <a:ext uri="{9D8B030D-6E8A-4147-A177-3AD203B41FA5}">
                      <a16:colId xmlns:a16="http://schemas.microsoft.com/office/drawing/2014/main" val="1512577317"/>
                    </a:ext>
                  </a:extLst>
                </a:gridCol>
                <a:gridCol w="2951480">
                  <a:extLst>
                    <a:ext uri="{9D8B030D-6E8A-4147-A177-3AD203B41FA5}">
                      <a16:colId xmlns:a16="http://schemas.microsoft.com/office/drawing/2014/main" val="3864822090"/>
                    </a:ext>
                  </a:extLst>
                </a:gridCol>
                <a:gridCol w="2160905">
                  <a:extLst>
                    <a:ext uri="{9D8B030D-6E8A-4147-A177-3AD203B41FA5}">
                      <a16:colId xmlns:a16="http://schemas.microsoft.com/office/drawing/2014/main" val="1011373560"/>
                    </a:ext>
                  </a:extLst>
                </a:gridCol>
                <a:gridCol w="1354667">
                  <a:extLst>
                    <a:ext uri="{9D8B030D-6E8A-4147-A177-3AD203B41FA5}">
                      <a16:colId xmlns:a16="http://schemas.microsoft.com/office/drawing/2014/main" val="3690658243"/>
                    </a:ext>
                  </a:extLst>
                </a:gridCol>
                <a:gridCol w="1354667">
                  <a:extLst>
                    <a:ext uri="{9D8B030D-6E8A-4147-A177-3AD203B41FA5}">
                      <a16:colId xmlns:a16="http://schemas.microsoft.com/office/drawing/2014/main" val="3457233887"/>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371730631"/>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2206733267"/>
                  </a:ext>
                </a:extLst>
              </a:tr>
              <a:tr h="370840">
                <a:tc>
                  <a:txBody>
                    <a:bodyPr/>
                    <a:lstStyle/>
                    <a:p>
                      <a:r>
                        <a:rPr lang="en-US" sz="2800" dirty="0"/>
                        <a:t>1453</a:t>
                      </a:r>
                    </a:p>
                  </a:txBody>
                  <a:tcPr/>
                </a:tc>
                <a:tc>
                  <a:txBody>
                    <a:bodyPr/>
                    <a:lstStyle/>
                    <a:p>
                      <a:r>
                        <a:rPr lang="en-US" sz="2800" dirty="0"/>
                        <a:t>3</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0.75</a:t>
                      </a:r>
                    </a:p>
                  </a:txBody>
                  <a:tcPr/>
                </a:tc>
                <a:tc>
                  <a:txBody>
                    <a:bodyPr/>
                    <a:lstStyle/>
                    <a:p>
                      <a:r>
                        <a:rPr lang="en-US" sz="2800" dirty="0"/>
                        <a:t>2</a:t>
                      </a:r>
                    </a:p>
                  </a:txBody>
                  <a:tcPr/>
                </a:tc>
                <a:extLst>
                  <a:ext uri="{0D108BD9-81ED-4DB2-BD59-A6C34878D82A}">
                    <a16:rowId xmlns:a16="http://schemas.microsoft.com/office/drawing/2014/main" val="3872485856"/>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3162783248"/>
                  </a:ext>
                </a:extLst>
              </a:tr>
            </a:tbl>
          </a:graphicData>
        </a:graphic>
      </p:graphicFrame>
    </p:spTree>
    <p:extLst>
      <p:ext uri="{BB962C8B-B14F-4D97-AF65-F5344CB8AC3E}">
        <p14:creationId xmlns:p14="http://schemas.microsoft.com/office/powerpoint/2010/main" val="15262089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Shape 130"/>
        <p:cNvGrpSpPr/>
        <p:nvPr/>
      </p:nvGrpSpPr>
      <p:grpSpPr>
        <a:xfrm>
          <a:off x="0" y="0"/>
          <a:ext cx="0" cy="0"/>
          <a:chOff x="0" y="0"/>
          <a:chExt cx="0" cy="0"/>
        </a:xfrm>
      </p:grpSpPr>
      <p:sp>
        <p:nvSpPr>
          <p:cNvPr id="134" name="Google Shape;134;g1bbae29d669_0_1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666666"/>
              </a:buClr>
              <a:buSzPts val="1300"/>
              <a:buFont typeface="Josefin Sans"/>
              <a:buNone/>
            </a:pPr>
            <a:fld id="{00000000-1234-1234-1234-123412341234}" type="slidenum">
              <a:rPr lang="en-US"/>
              <a:t>114</a:t>
            </a:fld>
            <a:endParaRPr/>
          </a:p>
        </p:txBody>
      </p:sp>
    </p:spTree>
    <p:extLst>
      <p:ext uri="{BB962C8B-B14F-4D97-AF65-F5344CB8AC3E}">
        <p14:creationId xmlns:p14="http://schemas.microsoft.com/office/powerpoint/2010/main" val="15912661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62F5-FA8D-2E31-5EE7-6EC124600E34}"/>
              </a:ext>
            </a:extLst>
          </p:cNvPr>
          <p:cNvSpPr>
            <a:spLocks noGrp="1"/>
          </p:cNvSpPr>
          <p:nvPr>
            <p:ph type="title"/>
          </p:nvPr>
        </p:nvSpPr>
        <p:spPr/>
        <p:txBody>
          <a:bodyPr/>
          <a:lstStyle/>
          <a:p>
            <a:r>
              <a:rPr lang="en-US" u="none" dirty="0"/>
              <a:t>Technical Debt Ratio</a:t>
            </a:r>
          </a:p>
        </p:txBody>
      </p:sp>
      <p:sp>
        <p:nvSpPr>
          <p:cNvPr id="3" name="Slide Number Placeholder 2">
            <a:extLst>
              <a:ext uri="{FF2B5EF4-FFF2-40B4-BE49-F238E27FC236}">
                <a16:creationId xmlns:a16="http://schemas.microsoft.com/office/drawing/2014/main" id="{75B396ED-394F-2025-7BA0-5EA69E156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spTree>
    <p:extLst>
      <p:ext uri="{BB962C8B-B14F-4D97-AF65-F5344CB8AC3E}">
        <p14:creationId xmlns:p14="http://schemas.microsoft.com/office/powerpoint/2010/main" val="29047929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0F83-1578-0A23-FB9C-B9D1975DF764}"/>
              </a:ext>
            </a:extLst>
          </p:cNvPr>
          <p:cNvSpPr>
            <a:spLocks noGrp="1"/>
          </p:cNvSpPr>
          <p:nvPr>
            <p:ph type="title"/>
          </p:nvPr>
        </p:nvSpPr>
        <p:spPr/>
        <p:txBody>
          <a:bodyPr/>
          <a:lstStyle/>
          <a:p>
            <a:r>
              <a:rPr lang="en-US" u="none" dirty="0"/>
              <a:t>Technical Debt Ratio</a:t>
            </a:r>
          </a:p>
        </p:txBody>
      </p:sp>
      <p:sp>
        <p:nvSpPr>
          <p:cNvPr id="4" name="Slide Number Placeholder 3">
            <a:extLst>
              <a:ext uri="{FF2B5EF4-FFF2-40B4-BE49-F238E27FC236}">
                <a16:creationId xmlns:a16="http://schemas.microsoft.com/office/drawing/2014/main" id="{B6D1BB7C-6B89-C556-26A8-2D58A15CD5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sp>
        <p:nvSpPr>
          <p:cNvPr id="5" name="Rectangle 4">
            <a:extLst>
              <a:ext uri="{FF2B5EF4-FFF2-40B4-BE49-F238E27FC236}">
                <a16:creationId xmlns:a16="http://schemas.microsoft.com/office/drawing/2014/main" id="{AEC1EB8E-775B-B791-379F-C71A5BFB1C40}"/>
              </a:ext>
            </a:extLst>
          </p:cNvPr>
          <p:cNvSpPr/>
          <p:nvPr/>
        </p:nvSpPr>
        <p:spPr>
          <a:xfrm>
            <a:off x="541435" y="1989242"/>
            <a:ext cx="11109130" cy="707886"/>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graphicFrame>
        <p:nvGraphicFramePr>
          <p:cNvPr id="6" name="Table 4">
            <a:extLst>
              <a:ext uri="{FF2B5EF4-FFF2-40B4-BE49-F238E27FC236}">
                <a16:creationId xmlns:a16="http://schemas.microsoft.com/office/drawing/2014/main" id="{DB51973B-2826-D0CE-B419-A77833CFC2B0}"/>
              </a:ext>
            </a:extLst>
          </p:cNvPr>
          <p:cNvGraphicFramePr>
            <a:graphicFrameLocks noGrp="1"/>
          </p:cNvGraphicFramePr>
          <p:nvPr>
            <p:extLst>
              <p:ext uri="{D42A27DB-BD31-4B8C-83A1-F6EECF244321}">
                <p14:modId xmlns:p14="http://schemas.microsoft.com/office/powerpoint/2010/main" val="3384732798"/>
              </p:ext>
            </p:extLst>
          </p:nvPr>
        </p:nvGraphicFramePr>
        <p:xfrm>
          <a:off x="460311" y="3198009"/>
          <a:ext cx="11151109" cy="91440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763641277"/>
                    </a:ext>
                  </a:extLst>
                </a:gridCol>
                <a:gridCol w="2870708">
                  <a:extLst>
                    <a:ext uri="{9D8B030D-6E8A-4147-A177-3AD203B41FA5}">
                      <a16:colId xmlns:a16="http://schemas.microsoft.com/office/drawing/2014/main" val="3523857608"/>
                    </a:ext>
                  </a:extLst>
                </a:gridCol>
                <a:gridCol w="2978849">
                  <a:extLst>
                    <a:ext uri="{9D8B030D-6E8A-4147-A177-3AD203B41FA5}">
                      <a16:colId xmlns:a16="http://schemas.microsoft.com/office/drawing/2014/main" val="1652972842"/>
                    </a:ext>
                  </a:extLst>
                </a:gridCol>
                <a:gridCol w="3269552">
                  <a:extLst>
                    <a:ext uri="{9D8B030D-6E8A-4147-A177-3AD203B41FA5}">
                      <a16:colId xmlns:a16="http://schemas.microsoft.com/office/drawing/2014/main" val="571183192"/>
                    </a:ext>
                  </a:extLst>
                </a:gridCol>
              </a:tblGrid>
              <a:tr h="370840">
                <a:tc>
                  <a:txBody>
                    <a:bodyPr/>
                    <a:lstStyle/>
                    <a:p>
                      <a:r>
                        <a:rPr lang="en-US" sz="2400" dirty="0"/>
                        <a:t>Project</a:t>
                      </a:r>
                    </a:p>
                  </a:txBody>
                  <a:tcPr/>
                </a:tc>
                <a:tc>
                  <a:txBody>
                    <a:bodyPr/>
                    <a:lstStyle/>
                    <a:p>
                      <a:r>
                        <a:rPr lang="en-US" sz="2400" dirty="0"/>
                        <a:t>Remediation Cost</a:t>
                      </a:r>
                    </a:p>
                  </a:txBody>
                  <a:tcPr/>
                </a:tc>
                <a:tc>
                  <a:txBody>
                    <a:bodyPr/>
                    <a:lstStyle/>
                    <a:p>
                      <a:r>
                        <a:rPr lang="en-US" sz="2400" dirty="0"/>
                        <a:t>Development Cost</a:t>
                      </a:r>
                    </a:p>
                  </a:txBody>
                  <a:tcPr/>
                </a:tc>
                <a:tc>
                  <a:txBody>
                    <a:bodyPr/>
                    <a:lstStyle/>
                    <a:p>
                      <a:r>
                        <a:rPr lang="en-US" sz="2400" dirty="0"/>
                        <a:t>Technical Debt Ratio</a:t>
                      </a:r>
                    </a:p>
                  </a:txBody>
                  <a:tcPr/>
                </a:tc>
                <a:extLst>
                  <a:ext uri="{0D108BD9-81ED-4DB2-BD59-A6C34878D82A}">
                    <a16:rowId xmlns:a16="http://schemas.microsoft.com/office/drawing/2014/main" val="3936091952"/>
                  </a:ext>
                </a:extLst>
              </a:tr>
              <a:tr h="370840">
                <a:tc>
                  <a:txBody>
                    <a:bodyPr/>
                    <a:lstStyle/>
                    <a:p>
                      <a:r>
                        <a:rPr lang="en-US" sz="2400" dirty="0"/>
                        <a:t>Project 1</a:t>
                      </a:r>
                    </a:p>
                  </a:txBody>
                  <a:tcPr/>
                </a:tc>
                <a:tc>
                  <a:txBody>
                    <a:bodyPr/>
                    <a:lstStyle/>
                    <a:p>
                      <a:pPr algn="r"/>
                      <a:r>
                        <a:rPr lang="en-US" sz="2400" dirty="0"/>
                        <a:t>12.1</a:t>
                      </a:r>
                    </a:p>
                  </a:txBody>
                  <a:tcPr/>
                </a:tc>
                <a:tc>
                  <a:txBody>
                    <a:bodyPr/>
                    <a:lstStyle/>
                    <a:p>
                      <a:pPr algn="r"/>
                      <a:r>
                        <a:rPr lang="en-US" sz="2400" dirty="0"/>
                        <a:t>3,633.12</a:t>
                      </a:r>
                    </a:p>
                  </a:txBody>
                  <a:tcPr/>
                </a:tc>
                <a:tc>
                  <a:txBody>
                    <a:bodyPr/>
                    <a:lstStyle/>
                    <a:p>
                      <a:pPr algn="r"/>
                      <a:r>
                        <a:rPr lang="en-US" sz="2400" dirty="0"/>
                        <a:t>0.33%</a:t>
                      </a:r>
                    </a:p>
                  </a:txBody>
                  <a:tcPr/>
                </a:tc>
                <a:extLst>
                  <a:ext uri="{0D108BD9-81ED-4DB2-BD59-A6C34878D82A}">
                    <a16:rowId xmlns:a16="http://schemas.microsoft.com/office/drawing/2014/main" val="3823019218"/>
                  </a:ext>
                </a:extLst>
              </a:tr>
            </a:tbl>
          </a:graphicData>
        </a:graphic>
      </p:graphicFrame>
    </p:spTree>
    <p:extLst>
      <p:ext uri="{BB962C8B-B14F-4D97-AF65-F5344CB8AC3E}">
        <p14:creationId xmlns:p14="http://schemas.microsoft.com/office/powerpoint/2010/main" val="357788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0F83-1578-0A23-FB9C-B9D1975DF764}"/>
              </a:ext>
            </a:extLst>
          </p:cNvPr>
          <p:cNvSpPr>
            <a:spLocks noGrp="1"/>
          </p:cNvSpPr>
          <p:nvPr>
            <p:ph type="title"/>
          </p:nvPr>
        </p:nvSpPr>
        <p:spPr/>
        <p:txBody>
          <a:bodyPr/>
          <a:lstStyle/>
          <a:p>
            <a:r>
              <a:rPr lang="en-US" u="none" dirty="0"/>
              <a:t>Technical Debt Ratio</a:t>
            </a:r>
          </a:p>
        </p:txBody>
      </p:sp>
      <p:sp>
        <p:nvSpPr>
          <p:cNvPr id="4" name="Slide Number Placeholder 3">
            <a:extLst>
              <a:ext uri="{FF2B5EF4-FFF2-40B4-BE49-F238E27FC236}">
                <a16:creationId xmlns:a16="http://schemas.microsoft.com/office/drawing/2014/main" id="{B6D1BB7C-6B89-C556-26A8-2D58A15CD5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sp>
        <p:nvSpPr>
          <p:cNvPr id="5" name="Rectangle 4">
            <a:extLst>
              <a:ext uri="{FF2B5EF4-FFF2-40B4-BE49-F238E27FC236}">
                <a16:creationId xmlns:a16="http://schemas.microsoft.com/office/drawing/2014/main" id="{AEC1EB8E-775B-B791-379F-C71A5BFB1C40}"/>
              </a:ext>
            </a:extLst>
          </p:cNvPr>
          <p:cNvSpPr/>
          <p:nvPr/>
        </p:nvSpPr>
        <p:spPr>
          <a:xfrm>
            <a:off x="541435" y="1989242"/>
            <a:ext cx="11109130" cy="707886"/>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graphicFrame>
        <p:nvGraphicFramePr>
          <p:cNvPr id="6" name="Table 4">
            <a:extLst>
              <a:ext uri="{FF2B5EF4-FFF2-40B4-BE49-F238E27FC236}">
                <a16:creationId xmlns:a16="http://schemas.microsoft.com/office/drawing/2014/main" id="{DB51973B-2826-D0CE-B419-A77833CFC2B0}"/>
              </a:ext>
            </a:extLst>
          </p:cNvPr>
          <p:cNvGraphicFramePr>
            <a:graphicFrameLocks noGrp="1"/>
          </p:cNvGraphicFramePr>
          <p:nvPr>
            <p:extLst>
              <p:ext uri="{D42A27DB-BD31-4B8C-83A1-F6EECF244321}">
                <p14:modId xmlns:p14="http://schemas.microsoft.com/office/powerpoint/2010/main" val="3746944387"/>
              </p:ext>
            </p:extLst>
          </p:nvPr>
        </p:nvGraphicFramePr>
        <p:xfrm>
          <a:off x="460311" y="3198009"/>
          <a:ext cx="11151109" cy="137160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763641277"/>
                    </a:ext>
                  </a:extLst>
                </a:gridCol>
                <a:gridCol w="2870708">
                  <a:extLst>
                    <a:ext uri="{9D8B030D-6E8A-4147-A177-3AD203B41FA5}">
                      <a16:colId xmlns:a16="http://schemas.microsoft.com/office/drawing/2014/main" val="3523857608"/>
                    </a:ext>
                  </a:extLst>
                </a:gridCol>
                <a:gridCol w="2978849">
                  <a:extLst>
                    <a:ext uri="{9D8B030D-6E8A-4147-A177-3AD203B41FA5}">
                      <a16:colId xmlns:a16="http://schemas.microsoft.com/office/drawing/2014/main" val="1652972842"/>
                    </a:ext>
                  </a:extLst>
                </a:gridCol>
                <a:gridCol w="3269552">
                  <a:extLst>
                    <a:ext uri="{9D8B030D-6E8A-4147-A177-3AD203B41FA5}">
                      <a16:colId xmlns:a16="http://schemas.microsoft.com/office/drawing/2014/main" val="571183192"/>
                    </a:ext>
                  </a:extLst>
                </a:gridCol>
              </a:tblGrid>
              <a:tr h="370840">
                <a:tc>
                  <a:txBody>
                    <a:bodyPr/>
                    <a:lstStyle/>
                    <a:p>
                      <a:r>
                        <a:rPr lang="en-US" sz="2400" dirty="0"/>
                        <a:t>Project</a:t>
                      </a:r>
                    </a:p>
                  </a:txBody>
                  <a:tcPr/>
                </a:tc>
                <a:tc>
                  <a:txBody>
                    <a:bodyPr/>
                    <a:lstStyle/>
                    <a:p>
                      <a:r>
                        <a:rPr lang="en-US" sz="2400" dirty="0"/>
                        <a:t>Remediation Cost</a:t>
                      </a:r>
                    </a:p>
                  </a:txBody>
                  <a:tcPr/>
                </a:tc>
                <a:tc>
                  <a:txBody>
                    <a:bodyPr/>
                    <a:lstStyle/>
                    <a:p>
                      <a:r>
                        <a:rPr lang="en-US" sz="2400" dirty="0"/>
                        <a:t>Development Cost</a:t>
                      </a:r>
                    </a:p>
                  </a:txBody>
                  <a:tcPr/>
                </a:tc>
                <a:tc>
                  <a:txBody>
                    <a:bodyPr/>
                    <a:lstStyle/>
                    <a:p>
                      <a:r>
                        <a:rPr lang="en-US" sz="2400" dirty="0"/>
                        <a:t>Technical Debt Ratio</a:t>
                      </a:r>
                    </a:p>
                  </a:txBody>
                  <a:tcPr/>
                </a:tc>
                <a:extLst>
                  <a:ext uri="{0D108BD9-81ED-4DB2-BD59-A6C34878D82A}">
                    <a16:rowId xmlns:a16="http://schemas.microsoft.com/office/drawing/2014/main" val="3936091952"/>
                  </a:ext>
                </a:extLst>
              </a:tr>
              <a:tr h="370840">
                <a:tc>
                  <a:txBody>
                    <a:bodyPr/>
                    <a:lstStyle/>
                    <a:p>
                      <a:r>
                        <a:rPr lang="en-US" sz="2400" dirty="0"/>
                        <a:t>Project 1</a:t>
                      </a:r>
                    </a:p>
                  </a:txBody>
                  <a:tcPr/>
                </a:tc>
                <a:tc>
                  <a:txBody>
                    <a:bodyPr/>
                    <a:lstStyle/>
                    <a:p>
                      <a:pPr algn="r"/>
                      <a:r>
                        <a:rPr lang="en-US" sz="2400" dirty="0"/>
                        <a:t>12.1</a:t>
                      </a:r>
                    </a:p>
                  </a:txBody>
                  <a:tcPr/>
                </a:tc>
                <a:tc>
                  <a:txBody>
                    <a:bodyPr/>
                    <a:lstStyle/>
                    <a:p>
                      <a:pPr algn="r"/>
                      <a:r>
                        <a:rPr lang="en-US" sz="2400" dirty="0"/>
                        <a:t>3,633.12</a:t>
                      </a:r>
                    </a:p>
                  </a:txBody>
                  <a:tcPr/>
                </a:tc>
                <a:tc>
                  <a:txBody>
                    <a:bodyPr/>
                    <a:lstStyle/>
                    <a:p>
                      <a:pPr algn="r"/>
                      <a:r>
                        <a:rPr lang="en-US" sz="2400" dirty="0"/>
                        <a:t>0.33%</a:t>
                      </a:r>
                    </a:p>
                  </a:txBody>
                  <a:tcPr/>
                </a:tc>
                <a:extLst>
                  <a:ext uri="{0D108BD9-81ED-4DB2-BD59-A6C34878D82A}">
                    <a16:rowId xmlns:a16="http://schemas.microsoft.com/office/drawing/2014/main" val="3823019218"/>
                  </a:ext>
                </a:extLst>
              </a:tr>
              <a:tr h="370840">
                <a:tc>
                  <a:txBody>
                    <a:bodyPr/>
                    <a:lstStyle/>
                    <a:p>
                      <a:r>
                        <a:rPr lang="en-US" sz="2400" dirty="0"/>
                        <a:t>Project 2</a:t>
                      </a:r>
                    </a:p>
                  </a:txBody>
                  <a:tcPr/>
                </a:tc>
                <a:tc>
                  <a:txBody>
                    <a:bodyPr/>
                    <a:lstStyle/>
                    <a:p>
                      <a:pPr algn="r"/>
                      <a:r>
                        <a:rPr lang="en-US" sz="2400" dirty="0"/>
                        <a:t>702</a:t>
                      </a:r>
                    </a:p>
                  </a:txBody>
                  <a:tcPr/>
                </a:tc>
                <a:tc>
                  <a:txBody>
                    <a:bodyPr/>
                    <a:lstStyle/>
                    <a:p>
                      <a:pPr algn="r"/>
                      <a:r>
                        <a:rPr lang="en-US" sz="2400" dirty="0"/>
                        <a:t>18,728.55</a:t>
                      </a:r>
                    </a:p>
                  </a:txBody>
                  <a:tcPr/>
                </a:tc>
                <a:tc>
                  <a:txBody>
                    <a:bodyPr/>
                    <a:lstStyle/>
                    <a:p>
                      <a:pPr algn="r"/>
                      <a:r>
                        <a:rPr lang="en-US" sz="2400" dirty="0"/>
                        <a:t>3.75%</a:t>
                      </a:r>
                    </a:p>
                  </a:txBody>
                  <a:tcPr/>
                </a:tc>
                <a:extLst>
                  <a:ext uri="{0D108BD9-81ED-4DB2-BD59-A6C34878D82A}">
                    <a16:rowId xmlns:a16="http://schemas.microsoft.com/office/drawing/2014/main" val="3920166435"/>
                  </a:ext>
                </a:extLst>
              </a:tr>
            </a:tbl>
          </a:graphicData>
        </a:graphic>
      </p:graphicFrame>
    </p:spTree>
    <p:extLst>
      <p:ext uri="{BB962C8B-B14F-4D97-AF65-F5344CB8AC3E}">
        <p14:creationId xmlns:p14="http://schemas.microsoft.com/office/powerpoint/2010/main" val="266002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0F83-1578-0A23-FB9C-B9D1975DF764}"/>
              </a:ext>
            </a:extLst>
          </p:cNvPr>
          <p:cNvSpPr>
            <a:spLocks noGrp="1"/>
          </p:cNvSpPr>
          <p:nvPr>
            <p:ph type="title"/>
          </p:nvPr>
        </p:nvSpPr>
        <p:spPr/>
        <p:txBody>
          <a:bodyPr/>
          <a:lstStyle/>
          <a:p>
            <a:r>
              <a:rPr lang="en-US" u="none" dirty="0"/>
              <a:t>Technical Debt Ratio</a:t>
            </a:r>
          </a:p>
        </p:txBody>
      </p:sp>
      <p:sp>
        <p:nvSpPr>
          <p:cNvPr id="4" name="Slide Number Placeholder 3">
            <a:extLst>
              <a:ext uri="{FF2B5EF4-FFF2-40B4-BE49-F238E27FC236}">
                <a16:creationId xmlns:a16="http://schemas.microsoft.com/office/drawing/2014/main" id="{B6D1BB7C-6B89-C556-26A8-2D58A15CD5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sp>
        <p:nvSpPr>
          <p:cNvPr id="5" name="Rectangle 4">
            <a:extLst>
              <a:ext uri="{FF2B5EF4-FFF2-40B4-BE49-F238E27FC236}">
                <a16:creationId xmlns:a16="http://schemas.microsoft.com/office/drawing/2014/main" id="{AEC1EB8E-775B-B791-379F-C71A5BFB1C40}"/>
              </a:ext>
            </a:extLst>
          </p:cNvPr>
          <p:cNvSpPr/>
          <p:nvPr/>
        </p:nvSpPr>
        <p:spPr>
          <a:xfrm>
            <a:off x="541435" y="1989242"/>
            <a:ext cx="11109130" cy="707886"/>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graphicFrame>
        <p:nvGraphicFramePr>
          <p:cNvPr id="6" name="Table 4">
            <a:extLst>
              <a:ext uri="{FF2B5EF4-FFF2-40B4-BE49-F238E27FC236}">
                <a16:creationId xmlns:a16="http://schemas.microsoft.com/office/drawing/2014/main" id="{DB51973B-2826-D0CE-B419-A77833CFC2B0}"/>
              </a:ext>
            </a:extLst>
          </p:cNvPr>
          <p:cNvGraphicFramePr>
            <a:graphicFrameLocks noGrp="1"/>
          </p:cNvGraphicFramePr>
          <p:nvPr>
            <p:extLst>
              <p:ext uri="{D42A27DB-BD31-4B8C-83A1-F6EECF244321}">
                <p14:modId xmlns:p14="http://schemas.microsoft.com/office/powerpoint/2010/main" val="2676074636"/>
              </p:ext>
            </p:extLst>
          </p:nvPr>
        </p:nvGraphicFramePr>
        <p:xfrm>
          <a:off x="460311" y="3198009"/>
          <a:ext cx="11151109" cy="182880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763641277"/>
                    </a:ext>
                  </a:extLst>
                </a:gridCol>
                <a:gridCol w="2870708">
                  <a:extLst>
                    <a:ext uri="{9D8B030D-6E8A-4147-A177-3AD203B41FA5}">
                      <a16:colId xmlns:a16="http://schemas.microsoft.com/office/drawing/2014/main" val="3523857608"/>
                    </a:ext>
                  </a:extLst>
                </a:gridCol>
                <a:gridCol w="2978849">
                  <a:extLst>
                    <a:ext uri="{9D8B030D-6E8A-4147-A177-3AD203B41FA5}">
                      <a16:colId xmlns:a16="http://schemas.microsoft.com/office/drawing/2014/main" val="1652972842"/>
                    </a:ext>
                  </a:extLst>
                </a:gridCol>
                <a:gridCol w="3269552">
                  <a:extLst>
                    <a:ext uri="{9D8B030D-6E8A-4147-A177-3AD203B41FA5}">
                      <a16:colId xmlns:a16="http://schemas.microsoft.com/office/drawing/2014/main" val="571183192"/>
                    </a:ext>
                  </a:extLst>
                </a:gridCol>
              </a:tblGrid>
              <a:tr h="370840">
                <a:tc>
                  <a:txBody>
                    <a:bodyPr/>
                    <a:lstStyle/>
                    <a:p>
                      <a:r>
                        <a:rPr lang="en-US" sz="2400" dirty="0"/>
                        <a:t>Project</a:t>
                      </a:r>
                    </a:p>
                  </a:txBody>
                  <a:tcPr/>
                </a:tc>
                <a:tc>
                  <a:txBody>
                    <a:bodyPr/>
                    <a:lstStyle/>
                    <a:p>
                      <a:r>
                        <a:rPr lang="en-US" sz="2400" dirty="0"/>
                        <a:t>Remediation Cost</a:t>
                      </a:r>
                    </a:p>
                  </a:txBody>
                  <a:tcPr/>
                </a:tc>
                <a:tc>
                  <a:txBody>
                    <a:bodyPr/>
                    <a:lstStyle/>
                    <a:p>
                      <a:r>
                        <a:rPr lang="en-US" sz="2400" dirty="0"/>
                        <a:t>Development Cost</a:t>
                      </a:r>
                    </a:p>
                  </a:txBody>
                  <a:tcPr/>
                </a:tc>
                <a:tc>
                  <a:txBody>
                    <a:bodyPr/>
                    <a:lstStyle/>
                    <a:p>
                      <a:r>
                        <a:rPr lang="en-US" sz="2400" dirty="0"/>
                        <a:t>Technical Debt Ratio</a:t>
                      </a:r>
                    </a:p>
                  </a:txBody>
                  <a:tcPr/>
                </a:tc>
                <a:extLst>
                  <a:ext uri="{0D108BD9-81ED-4DB2-BD59-A6C34878D82A}">
                    <a16:rowId xmlns:a16="http://schemas.microsoft.com/office/drawing/2014/main" val="3936091952"/>
                  </a:ext>
                </a:extLst>
              </a:tr>
              <a:tr h="370840">
                <a:tc>
                  <a:txBody>
                    <a:bodyPr/>
                    <a:lstStyle/>
                    <a:p>
                      <a:r>
                        <a:rPr lang="en-US" sz="2400" dirty="0"/>
                        <a:t>Project 1</a:t>
                      </a:r>
                    </a:p>
                  </a:txBody>
                  <a:tcPr/>
                </a:tc>
                <a:tc>
                  <a:txBody>
                    <a:bodyPr/>
                    <a:lstStyle/>
                    <a:p>
                      <a:pPr algn="r"/>
                      <a:r>
                        <a:rPr lang="en-US" sz="2400" dirty="0"/>
                        <a:t>12.1</a:t>
                      </a:r>
                    </a:p>
                  </a:txBody>
                  <a:tcPr/>
                </a:tc>
                <a:tc>
                  <a:txBody>
                    <a:bodyPr/>
                    <a:lstStyle/>
                    <a:p>
                      <a:pPr algn="r"/>
                      <a:r>
                        <a:rPr lang="en-US" sz="2400" dirty="0"/>
                        <a:t>3,633.12</a:t>
                      </a:r>
                    </a:p>
                  </a:txBody>
                  <a:tcPr/>
                </a:tc>
                <a:tc>
                  <a:txBody>
                    <a:bodyPr/>
                    <a:lstStyle/>
                    <a:p>
                      <a:pPr algn="r"/>
                      <a:r>
                        <a:rPr lang="en-US" sz="2400" dirty="0"/>
                        <a:t>0.33%</a:t>
                      </a:r>
                    </a:p>
                  </a:txBody>
                  <a:tcPr/>
                </a:tc>
                <a:extLst>
                  <a:ext uri="{0D108BD9-81ED-4DB2-BD59-A6C34878D82A}">
                    <a16:rowId xmlns:a16="http://schemas.microsoft.com/office/drawing/2014/main" val="3823019218"/>
                  </a:ext>
                </a:extLst>
              </a:tr>
              <a:tr h="370840">
                <a:tc>
                  <a:txBody>
                    <a:bodyPr/>
                    <a:lstStyle/>
                    <a:p>
                      <a:r>
                        <a:rPr lang="en-US" sz="2400" dirty="0"/>
                        <a:t>Project 2</a:t>
                      </a:r>
                    </a:p>
                  </a:txBody>
                  <a:tcPr/>
                </a:tc>
                <a:tc>
                  <a:txBody>
                    <a:bodyPr/>
                    <a:lstStyle/>
                    <a:p>
                      <a:pPr algn="r"/>
                      <a:r>
                        <a:rPr lang="en-US" sz="2400" dirty="0"/>
                        <a:t>702</a:t>
                      </a:r>
                    </a:p>
                  </a:txBody>
                  <a:tcPr/>
                </a:tc>
                <a:tc>
                  <a:txBody>
                    <a:bodyPr/>
                    <a:lstStyle/>
                    <a:p>
                      <a:pPr algn="r"/>
                      <a:r>
                        <a:rPr lang="en-US" sz="2400" dirty="0"/>
                        <a:t>18,728.55</a:t>
                      </a:r>
                    </a:p>
                  </a:txBody>
                  <a:tcPr/>
                </a:tc>
                <a:tc>
                  <a:txBody>
                    <a:bodyPr/>
                    <a:lstStyle/>
                    <a:p>
                      <a:pPr algn="r"/>
                      <a:r>
                        <a:rPr lang="en-US" sz="2400" dirty="0"/>
                        <a:t>3.75%</a:t>
                      </a:r>
                    </a:p>
                  </a:txBody>
                  <a:tcPr/>
                </a:tc>
                <a:extLst>
                  <a:ext uri="{0D108BD9-81ED-4DB2-BD59-A6C34878D82A}">
                    <a16:rowId xmlns:a16="http://schemas.microsoft.com/office/drawing/2014/main" val="3920166435"/>
                  </a:ext>
                </a:extLst>
              </a:tr>
              <a:tr h="370840">
                <a:tc>
                  <a:txBody>
                    <a:bodyPr/>
                    <a:lstStyle/>
                    <a:p>
                      <a:r>
                        <a:rPr lang="en-US" sz="2400" dirty="0"/>
                        <a:t>Project 3</a:t>
                      </a:r>
                    </a:p>
                  </a:txBody>
                  <a:tcPr/>
                </a:tc>
                <a:tc>
                  <a:txBody>
                    <a:bodyPr/>
                    <a:lstStyle/>
                    <a:p>
                      <a:pPr algn="r"/>
                      <a:r>
                        <a:rPr lang="en-US" sz="2400" dirty="0"/>
                        <a:t>1,058.25</a:t>
                      </a:r>
                    </a:p>
                  </a:txBody>
                  <a:tcPr/>
                </a:tc>
                <a:tc>
                  <a:txBody>
                    <a:bodyPr/>
                    <a:lstStyle/>
                    <a:p>
                      <a:pPr algn="r"/>
                      <a:r>
                        <a:rPr lang="en-US" sz="2400" dirty="0"/>
                        <a:t>9,593.37</a:t>
                      </a:r>
                    </a:p>
                  </a:txBody>
                  <a:tcPr/>
                </a:tc>
                <a:tc>
                  <a:txBody>
                    <a:bodyPr/>
                    <a:lstStyle/>
                    <a:p>
                      <a:pPr algn="r"/>
                      <a:r>
                        <a:rPr lang="en-US" sz="2400" dirty="0"/>
                        <a:t>11.03%</a:t>
                      </a:r>
                    </a:p>
                  </a:txBody>
                  <a:tcPr/>
                </a:tc>
                <a:extLst>
                  <a:ext uri="{0D108BD9-81ED-4DB2-BD59-A6C34878D82A}">
                    <a16:rowId xmlns:a16="http://schemas.microsoft.com/office/drawing/2014/main" val="1748898703"/>
                  </a:ext>
                </a:extLst>
              </a:tr>
            </a:tbl>
          </a:graphicData>
        </a:graphic>
      </p:graphicFrame>
    </p:spTree>
    <p:extLst>
      <p:ext uri="{BB962C8B-B14F-4D97-AF65-F5344CB8AC3E}">
        <p14:creationId xmlns:p14="http://schemas.microsoft.com/office/powerpoint/2010/main" val="150586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4A5A-EF19-3BD0-C391-16C31A2E599A}"/>
              </a:ext>
            </a:extLst>
          </p:cNvPr>
          <p:cNvSpPr>
            <a:spLocks noGrp="1"/>
          </p:cNvSpPr>
          <p:nvPr>
            <p:ph type="title"/>
          </p:nvPr>
        </p:nvSpPr>
        <p:spPr/>
        <p:txBody>
          <a:bodyPr/>
          <a:lstStyle/>
          <a:p>
            <a:r>
              <a:rPr lang="en-US" u="none" dirty="0"/>
              <a:t>Summary</a:t>
            </a:r>
          </a:p>
        </p:txBody>
      </p:sp>
      <p:sp>
        <p:nvSpPr>
          <p:cNvPr id="3" name="Slide Number Placeholder 2">
            <a:extLst>
              <a:ext uri="{FF2B5EF4-FFF2-40B4-BE49-F238E27FC236}">
                <a16:creationId xmlns:a16="http://schemas.microsoft.com/office/drawing/2014/main" id="{9A5085BD-092C-BDA5-A7DB-7D8B9C6B26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spTree>
    <p:extLst>
      <p:ext uri="{BB962C8B-B14F-4D97-AF65-F5344CB8AC3E}">
        <p14:creationId xmlns:p14="http://schemas.microsoft.com/office/powerpoint/2010/main" val="158189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38200" y="1825625"/>
            <a:ext cx="10515600" cy="4349377"/>
          </a:xfrm>
          <a:prstGeom prst="rect">
            <a:avLst/>
          </a:prstGeom>
        </p:spPr>
      </p:pic>
    </p:spTree>
    <p:extLst>
      <p:ext uri="{BB962C8B-B14F-4D97-AF65-F5344CB8AC3E}">
        <p14:creationId xmlns:p14="http://schemas.microsoft.com/office/powerpoint/2010/main" val="41686828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A067-5C5D-DF67-14AC-BDA54973602F}"/>
              </a:ext>
            </a:extLst>
          </p:cNvPr>
          <p:cNvSpPr>
            <a:spLocks noGrp="1"/>
          </p:cNvSpPr>
          <p:nvPr>
            <p:ph type="title"/>
          </p:nvPr>
        </p:nvSpPr>
        <p:spPr/>
        <p:txBody>
          <a:bodyPr/>
          <a:lstStyle/>
          <a:p>
            <a:r>
              <a:rPr lang="en-US" u="none" dirty="0"/>
              <a:t>Technical Debt Is Not Free</a:t>
            </a:r>
          </a:p>
        </p:txBody>
      </p:sp>
      <p:sp>
        <p:nvSpPr>
          <p:cNvPr id="3" name="Text Placeholder 2">
            <a:extLst>
              <a:ext uri="{FF2B5EF4-FFF2-40B4-BE49-F238E27FC236}">
                <a16:creationId xmlns:a16="http://schemas.microsoft.com/office/drawing/2014/main" id="{8E133D62-A6D3-A256-6022-DE9FD5FF6FCD}"/>
              </a:ext>
            </a:extLst>
          </p:cNvPr>
          <p:cNvSpPr>
            <a:spLocks noGrp="1"/>
          </p:cNvSpPr>
          <p:nvPr>
            <p:ph type="body" idx="1"/>
          </p:nvPr>
        </p:nvSpPr>
        <p:spPr/>
        <p:txBody>
          <a:bodyPr/>
          <a:lstStyle/>
          <a:p>
            <a:r>
              <a:rPr lang="en-US" dirty="0"/>
              <a:t>What is technical debt?</a:t>
            </a:r>
          </a:p>
        </p:txBody>
      </p:sp>
      <p:sp>
        <p:nvSpPr>
          <p:cNvPr id="4" name="Slide Number Placeholder 3">
            <a:extLst>
              <a:ext uri="{FF2B5EF4-FFF2-40B4-BE49-F238E27FC236}">
                <a16:creationId xmlns:a16="http://schemas.microsoft.com/office/drawing/2014/main" id="{61DB193D-5801-7448-32EF-B9FFEE34B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spTree>
    <p:extLst>
      <p:ext uri="{BB962C8B-B14F-4D97-AF65-F5344CB8AC3E}">
        <p14:creationId xmlns:p14="http://schemas.microsoft.com/office/powerpoint/2010/main" val="2006947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A067-5C5D-DF67-14AC-BDA54973602F}"/>
              </a:ext>
            </a:extLst>
          </p:cNvPr>
          <p:cNvSpPr>
            <a:spLocks noGrp="1"/>
          </p:cNvSpPr>
          <p:nvPr>
            <p:ph type="title"/>
          </p:nvPr>
        </p:nvSpPr>
        <p:spPr/>
        <p:txBody>
          <a:bodyPr/>
          <a:lstStyle/>
          <a:p>
            <a:r>
              <a:rPr lang="en-US" u="none" dirty="0"/>
              <a:t>Technical Debt Is Not Free</a:t>
            </a:r>
          </a:p>
        </p:txBody>
      </p:sp>
      <p:sp>
        <p:nvSpPr>
          <p:cNvPr id="3" name="Text Placeholder 2">
            <a:extLst>
              <a:ext uri="{FF2B5EF4-FFF2-40B4-BE49-F238E27FC236}">
                <a16:creationId xmlns:a16="http://schemas.microsoft.com/office/drawing/2014/main" id="{8E133D62-A6D3-A256-6022-DE9FD5FF6FCD}"/>
              </a:ext>
            </a:extLst>
          </p:cNvPr>
          <p:cNvSpPr>
            <a:spLocks noGrp="1"/>
          </p:cNvSpPr>
          <p:nvPr>
            <p:ph type="body" idx="1"/>
          </p:nvPr>
        </p:nvSpPr>
        <p:spPr/>
        <p:txBody>
          <a:bodyPr/>
          <a:lstStyle/>
          <a:p>
            <a:r>
              <a:rPr lang="en-US" dirty="0"/>
              <a:t>What is technical debt?</a:t>
            </a:r>
          </a:p>
          <a:p>
            <a:r>
              <a:rPr lang="en-US" dirty="0"/>
              <a:t>Pros and cons of technical debt</a:t>
            </a:r>
          </a:p>
        </p:txBody>
      </p:sp>
      <p:sp>
        <p:nvSpPr>
          <p:cNvPr id="4" name="Slide Number Placeholder 3">
            <a:extLst>
              <a:ext uri="{FF2B5EF4-FFF2-40B4-BE49-F238E27FC236}">
                <a16:creationId xmlns:a16="http://schemas.microsoft.com/office/drawing/2014/main" id="{61DB193D-5801-7448-32EF-B9FFEE34B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spTree>
    <p:extLst>
      <p:ext uri="{BB962C8B-B14F-4D97-AF65-F5344CB8AC3E}">
        <p14:creationId xmlns:p14="http://schemas.microsoft.com/office/powerpoint/2010/main" val="40013820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A067-5C5D-DF67-14AC-BDA54973602F}"/>
              </a:ext>
            </a:extLst>
          </p:cNvPr>
          <p:cNvSpPr>
            <a:spLocks noGrp="1"/>
          </p:cNvSpPr>
          <p:nvPr>
            <p:ph type="title"/>
          </p:nvPr>
        </p:nvSpPr>
        <p:spPr/>
        <p:txBody>
          <a:bodyPr/>
          <a:lstStyle/>
          <a:p>
            <a:r>
              <a:rPr lang="en-US" u="none" dirty="0"/>
              <a:t>Technical Debt Is Not Free</a:t>
            </a:r>
          </a:p>
        </p:txBody>
      </p:sp>
      <p:sp>
        <p:nvSpPr>
          <p:cNvPr id="3" name="Text Placeholder 2">
            <a:extLst>
              <a:ext uri="{FF2B5EF4-FFF2-40B4-BE49-F238E27FC236}">
                <a16:creationId xmlns:a16="http://schemas.microsoft.com/office/drawing/2014/main" id="{8E133D62-A6D3-A256-6022-DE9FD5FF6FCD}"/>
              </a:ext>
            </a:extLst>
          </p:cNvPr>
          <p:cNvSpPr>
            <a:spLocks noGrp="1"/>
          </p:cNvSpPr>
          <p:nvPr>
            <p:ph type="body" idx="1"/>
          </p:nvPr>
        </p:nvSpPr>
        <p:spPr/>
        <p:txBody>
          <a:bodyPr/>
          <a:lstStyle/>
          <a:p>
            <a:r>
              <a:rPr lang="en-US" dirty="0"/>
              <a:t>What is technical debt?</a:t>
            </a:r>
          </a:p>
          <a:p>
            <a:r>
              <a:rPr lang="en-US" dirty="0"/>
              <a:t>Pros and cons of technical debt</a:t>
            </a:r>
          </a:p>
          <a:p>
            <a:r>
              <a:rPr lang="en-US" dirty="0"/>
              <a:t>Causes of technical debt</a:t>
            </a:r>
          </a:p>
        </p:txBody>
      </p:sp>
      <p:sp>
        <p:nvSpPr>
          <p:cNvPr id="4" name="Slide Number Placeholder 3">
            <a:extLst>
              <a:ext uri="{FF2B5EF4-FFF2-40B4-BE49-F238E27FC236}">
                <a16:creationId xmlns:a16="http://schemas.microsoft.com/office/drawing/2014/main" id="{61DB193D-5801-7448-32EF-B9FFEE34B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a:p>
        </p:txBody>
      </p:sp>
    </p:spTree>
    <p:extLst>
      <p:ext uri="{BB962C8B-B14F-4D97-AF65-F5344CB8AC3E}">
        <p14:creationId xmlns:p14="http://schemas.microsoft.com/office/powerpoint/2010/main" val="229977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A067-5C5D-DF67-14AC-BDA54973602F}"/>
              </a:ext>
            </a:extLst>
          </p:cNvPr>
          <p:cNvSpPr>
            <a:spLocks noGrp="1"/>
          </p:cNvSpPr>
          <p:nvPr>
            <p:ph type="title"/>
          </p:nvPr>
        </p:nvSpPr>
        <p:spPr/>
        <p:txBody>
          <a:bodyPr/>
          <a:lstStyle/>
          <a:p>
            <a:r>
              <a:rPr lang="en-US" u="none" dirty="0"/>
              <a:t>Technical Debt Is Not Free</a:t>
            </a:r>
          </a:p>
        </p:txBody>
      </p:sp>
      <p:sp>
        <p:nvSpPr>
          <p:cNvPr id="3" name="Text Placeholder 2">
            <a:extLst>
              <a:ext uri="{FF2B5EF4-FFF2-40B4-BE49-F238E27FC236}">
                <a16:creationId xmlns:a16="http://schemas.microsoft.com/office/drawing/2014/main" id="{8E133D62-A6D3-A256-6022-DE9FD5FF6FCD}"/>
              </a:ext>
            </a:extLst>
          </p:cNvPr>
          <p:cNvSpPr>
            <a:spLocks noGrp="1"/>
          </p:cNvSpPr>
          <p:nvPr>
            <p:ph type="body"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
        <p:nvSpPr>
          <p:cNvPr id="4" name="Slide Number Placeholder 3">
            <a:extLst>
              <a:ext uri="{FF2B5EF4-FFF2-40B4-BE49-F238E27FC236}">
                <a16:creationId xmlns:a16="http://schemas.microsoft.com/office/drawing/2014/main" id="{61DB193D-5801-7448-32EF-B9FFEE34B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123</a:t>
            </a:fld>
            <a:endParaRPr lang="en-US"/>
          </a:p>
        </p:txBody>
      </p:sp>
    </p:spTree>
    <p:extLst>
      <p:ext uri="{BB962C8B-B14F-4D97-AF65-F5344CB8AC3E}">
        <p14:creationId xmlns:p14="http://schemas.microsoft.com/office/powerpoint/2010/main" val="775767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A067-5C5D-DF67-14AC-BDA54973602F}"/>
              </a:ext>
            </a:extLst>
          </p:cNvPr>
          <p:cNvSpPr>
            <a:spLocks noGrp="1"/>
          </p:cNvSpPr>
          <p:nvPr>
            <p:ph type="title"/>
          </p:nvPr>
        </p:nvSpPr>
        <p:spPr/>
        <p:txBody>
          <a:bodyPr/>
          <a:lstStyle/>
          <a:p>
            <a:r>
              <a:rPr lang="en-US" u="none" dirty="0"/>
              <a:t>Technical Debt Is Not Free</a:t>
            </a:r>
          </a:p>
        </p:txBody>
      </p:sp>
      <p:sp>
        <p:nvSpPr>
          <p:cNvPr id="3" name="Text Placeholder 2">
            <a:extLst>
              <a:ext uri="{FF2B5EF4-FFF2-40B4-BE49-F238E27FC236}">
                <a16:creationId xmlns:a16="http://schemas.microsoft.com/office/drawing/2014/main" id="{8E133D62-A6D3-A256-6022-DE9FD5FF6FCD}"/>
              </a:ext>
            </a:extLst>
          </p:cNvPr>
          <p:cNvSpPr>
            <a:spLocks noGrp="1"/>
          </p:cNvSpPr>
          <p:nvPr>
            <p:ph type="body" idx="1"/>
          </p:nvPr>
        </p:nvSpPr>
        <p:spPr/>
        <p:txBody>
          <a:bodyPr>
            <a:normAutofit/>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
        <p:nvSpPr>
          <p:cNvPr id="4" name="Slide Number Placeholder 3">
            <a:extLst>
              <a:ext uri="{FF2B5EF4-FFF2-40B4-BE49-F238E27FC236}">
                <a16:creationId xmlns:a16="http://schemas.microsoft.com/office/drawing/2014/main" id="{61DB193D-5801-7448-32EF-B9FFEE34B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spTree>
    <p:extLst>
      <p:ext uri="{BB962C8B-B14F-4D97-AF65-F5344CB8AC3E}">
        <p14:creationId xmlns:p14="http://schemas.microsoft.com/office/powerpoint/2010/main" val="17207034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A067-5C5D-DF67-14AC-BDA54973602F}"/>
              </a:ext>
            </a:extLst>
          </p:cNvPr>
          <p:cNvSpPr>
            <a:spLocks noGrp="1"/>
          </p:cNvSpPr>
          <p:nvPr>
            <p:ph type="title"/>
          </p:nvPr>
        </p:nvSpPr>
        <p:spPr/>
        <p:txBody>
          <a:bodyPr/>
          <a:lstStyle/>
          <a:p>
            <a:r>
              <a:rPr lang="en-US" u="none" dirty="0"/>
              <a:t>Technical Debt Is Not Free</a:t>
            </a:r>
          </a:p>
        </p:txBody>
      </p:sp>
      <p:sp>
        <p:nvSpPr>
          <p:cNvPr id="3" name="Text Placeholder 2">
            <a:extLst>
              <a:ext uri="{FF2B5EF4-FFF2-40B4-BE49-F238E27FC236}">
                <a16:creationId xmlns:a16="http://schemas.microsoft.com/office/drawing/2014/main" id="{8E133D62-A6D3-A256-6022-DE9FD5FF6FCD}"/>
              </a:ext>
            </a:extLst>
          </p:cNvPr>
          <p:cNvSpPr>
            <a:spLocks noGrp="1"/>
          </p:cNvSpPr>
          <p:nvPr>
            <p:ph type="body" idx="1"/>
          </p:nvPr>
        </p:nvSpPr>
        <p:spPr/>
        <p:txBody>
          <a:bodyPr>
            <a:normAutofit/>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Recording technical debt</a:t>
            </a:r>
          </a:p>
        </p:txBody>
      </p:sp>
      <p:sp>
        <p:nvSpPr>
          <p:cNvPr id="4" name="Slide Number Placeholder 3">
            <a:extLst>
              <a:ext uri="{FF2B5EF4-FFF2-40B4-BE49-F238E27FC236}">
                <a16:creationId xmlns:a16="http://schemas.microsoft.com/office/drawing/2014/main" id="{61DB193D-5801-7448-32EF-B9FFEE34B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spTree>
    <p:extLst>
      <p:ext uri="{BB962C8B-B14F-4D97-AF65-F5344CB8AC3E}">
        <p14:creationId xmlns:p14="http://schemas.microsoft.com/office/powerpoint/2010/main" val="8666901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A067-5C5D-DF67-14AC-BDA54973602F}"/>
              </a:ext>
            </a:extLst>
          </p:cNvPr>
          <p:cNvSpPr>
            <a:spLocks noGrp="1"/>
          </p:cNvSpPr>
          <p:nvPr>
            <p:ph type="title"/>
          </p:nvPr>
        </p:nvSpPr>
        <p:spPr/>
        <p:txBody>
          <a:bodyPr/>
          <a:lstStyle/>
          <a:p>
            <a:r>
              <a:rPr lang="en-US" u="none" dirty="0"/>
              <a:t>Technical Debt Is Not Free</a:t>
            </a:r>
          </a:p>
        </p:txBody>
      </p:sp>
      <p:sp>
        <p:nvSpPr>
          <p:cNvPr id="3" name="Text Placeholder 2">
            <a:extLst>
              <a:ext uri="{FF2B5EF4-FFF2-40B4-BE49-F238E27FC236}">
                <a16:creationId xmlns:a16="http://schemas.microsoft.com/office/drawing/2014/main" id="{8E133D62-A6D3-A256-6022-DE9FD5FF6FCD}"/>
              </a:ext>
            </a:extLst>
          </p:cNvPr>
          <p:cNvSpPr>
            <a:spLocks noGrp="1"/>
          </p:cNvSpPr>
          <p:nvPr>
            <p:ph type="body" idx="1"/>
          </p:nvPr>
        </p:nvSpPr>
        <p:spPr/>
        <p:txBody>
          <a:bodyPr>
            <a:normAutofit fontScale="92500" lnSpcReduction="10000"/>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Recording technical debt</a:t>
            </a:r>
          </a:p>
          <a:p>
            <a:r>
              <a:rPr lang="en-US" dirty="0"/>
              <a:t>Technical Debt Score</a:t>
            </a:r>
          </a:p>
        </p:txBody>
      </p:sp>
      <p:sp>
        <p:nvSpPr>
          <p:cNvPr id="4" name="Slide Number Placeholder 3">
            <a:extLst>
              <a:ext uri="{FF2B5EF4-FFF2-40B4-BE49-F238E27FC236}">
                <a16:creationId xmlns:a16="http://schemas.microsoft.com/office/drawing/2014/main" id="{61DB193D-5801-7448-32EF-B9FFEE34B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sp>
        <p:nvSpPr>
          <p:cNvPr id="5" name="Rectangle 4">
            <a:extLst>
              <a:ext uri="{FF2B5EF4-FFF2-40B4-BE49-F238E27FC236}">
                <a16:creationId xmlns:a16="http://schemas.microsoft.com/office/drawing/2014/main" id="{C7FCBF83-9ACE-5E91-D57A-E4BA4AF9E85F}"/>
              </a:ext>
            </a:extLst>
          </p:cNvPr>
          <p:cNvSpPr/>
          <p:nvPr/>
        </p:nvSpPr>
        <p:spPr>
          <a:xfrm>
            <a:off x="7740535" y="3429000"/>
            <a:ext cx="4244201" cy="1323439"/>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(R x .2) + (CR x .15) – (CO x .15)</a:t>
            </a:r>
          </a:p>
        </p:txBody>
      </p:sp>
    </p:spTree>
    <p:extLst>
      <p:ext uri="{BB962C8B-B14F-4D97-AF65-F5344CB8AC3E}">
        <p14:creationId xmlns:p14="http://schemas.microsoft.com/office/powerpoint/2010/main" val="100398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ctrTitle" idx="4294967295"/>
          </p:nvPr>
        </p:nvSpPr>
        <p:spPr>
          <a:xfrm>
            <a:off x="528896" y="3648179"/>
            <a:ext cx="8085000" cy="870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48120"/>
              </a:buClr>
              <a:buSzPts val="5400"/>
              <a:buFont typeface="Josefin Sans"/>
              <a:buNone/>
            </a:pPr>
            <a:r>
              <a:rPr lang="en-US" sz="5400" b="1" i="0" u="none" strike="noStrike" cap="none" dirty="0">
                <a:latin typeface="Josefin Sans"/>
                <a:ea typeface="Josefin Sans"/>
                <a:cs typeface="Josefin Sans"/>
                <a:sym typeface="Josefin Sans"/>
              </a:rPr>
              <a:t>Chad Green	</a:t>
            </a:r>
            <a:endParaRPr sz="6000" b="0" i="0" u="sng" strike="noStrike" cap="none" dirty="0">
              <a:latin typeface="Josefin Sans"/>
              <a:ea typeface="Josefin Sans"/>
              <a:cs typeface="Josefin Sans"/>
              <a:sym typeface="Josefin Sans"/>
            </a:endParaRPr>
          </a:p>
        </p:txBody>
      </p:sp>
      <p:sp>
        <p:nvSpPr>
          <p:cNvPr id="71" name="Google Shape;71;p3"/>
          <p:cNvSpPr txBox="1">
            <a:spLocks noGrp="1"/>
          </p:cNvSpPr>
          <p:nvPr>
            <p:ph type="subTitle" idx="4294967295"/>
          </p:nvPr>
        </p:nvSpPr>
        <p:spPr>
          <a:xfrm>
            <a:off x="595310" y="4518177"/>
            <a:ext cx="8083500" cy="87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5400"/>
              <a:buFont typeface="Arial"/>
              <a:buNone/>
            </a:pPr>
            <a:r>
              <a:rPr lang="en-US" sz="5000" b="0" i="0" u="none" strike="noStrike" cap="none" dirty="0">
                <a:solidFill>
                  <a:srgbClr val="3C4560"/>
                </a:solidFill>
                <a:latin typeface="Josefin Sans"/>
                <a:ea typeface="Josefin Sans"/>
                <a:cs typeface="Josefin Sans"/>
                <a:sym typeface="Josefin Sans"/>
              </a:rPr>
              <a:t>Director of Architecture</a:t>
            </a:r>
            <a:endParaRPr sz="5000" b="0" i="0" u="none" strike="noStrike" cap="none" dirty="0">
              <a:solidFill>
                <a:srgbClr val="3C4560"/>
              </a:solidFill>
              <a:latin typeface="Josefin Sans"/>
              <a:ea typeface="Josefin Sans"/>
              <a:cs typeface="Josefin Sans"/>
              <a:sym typeface="Josefin Sans"/>
            </a:endParaRPr>
          </a:p>
          <a:p>
            <a:pPr marL="0" marR="0" lvl="0" indent="0" algn="l" rtl="0">
              <a:lnSpc>
                <a:spcPct val="90000"/>
              </a:lnSpc>
              <a:spcBef>
                <a:spcPts val="0"/>
              </a:spcBef>
              <a:spcAft>
                <a:spcPts val="0"/>
              </a:spcAft>
              <a:buClr>
                <a:schemeClr val="dk1"/>
              </a:buClr>
              <a:buSzPts val="5400"/>
              <a:buFont typeface="Arial"/>
              <a:buNone/>
            </a:pPr>
            <a:r>
              <a:rPr lang="en-US" sz="5000" b="0" i="0" u="none" strike="noStrike" cap="none" dirty="0">
                <a:solidFill>
                  <a:srgbClr val="3C4560"/>
                </a:solidFill>
                <a:latin typeface="Josefin Sans"/>
                <a:ea typeface="Josefin Sans"/>
                <a:cs typeface="Josefin Sans"/>
                <a:sym typeface="Josefin Sans"/>
              </a:rPr>
              <a:t>Glennis Solutions</a:t>
            </a:r>
            <a:endParaRPr sz="5000" b="0" i="0" u="none" strike="noStrike" cap="none" dirty="0">
              <a:solidFill>
                <a:srgbClr val="3C4560"/>
              </a:solidFill>
              <a:latin typeface="Josefin Sans"/>
              <a:ea typeface="Josefin Sans"/>
              <a:cs typeface="Josefin Sans"/>
              <a:sym typeface="Josefin Sans"/>
            </a:endParaRPr>
          </a:p>
        </p:txBody>
      </p:sp>
      <p:pic>
        <p:nvPicPr>
          <p:cNvPr id="72" name="Google Shape;72;p3"/>
          <p:cNvPicPr preferRelativeResize="0"/>
          <p:nvPr/>
        </p:nvPicPr>
        <p:blipFill>
          <a:blip r:embed="rId3" cstate="print">
            <a:extLst>
              <a:ext uri="{28A0092B-C50C-407E-A947-70E740481C1C}">
                <a14:useLocalDpi xmlns:a14="http://schemas.microsoft.com/office/drawing/2010/main"/>
              </a:ext>
            </a:extLst>
          </a:blip>
          <a:srcRect/>
          <a:stretch/>
        </p:blipFill>
        <p:spPr>
          <a:xfrm>
            <a:off x="8824235" y="1168146"/>
            <a:ext cx="2934600" cy="2934600"/>
          </a:xfrm>
          <a:prstGeom prst="ellipse">
            <a:avLst/>
          </a:prstGeom>
          <a:noFill/>
          <a:ln w="57150" cap="flat" cmpd="sng">
            <a:solidFill>
              <a:srgbClr val="FDCB26"/>
            </a:solidFill>
            <a:prstDash val="solid"/>
            <a:round/>
            <a:headEnd type="none" w="sm" len="sm"/>
            <a:tailEnd type="none" w="sm" len="sm"/>
          </a:ln>
          <a:effectLst>
            <a:outerShdw blurRad="50800" dist="38100" dir="2700000" algn="tl" rotWithShape="0">
              <a:srgbClr val="000000">
                <a:alpha val="40000"/>
              </a:srgbClr>
            </a:outerShdw>
          </a:effectLst>
        </p:spPr>
      </p:pic>
      <p:sp>
        <p:nvSpPr>
          <p:cNvPr id="73" name="Google Shape;73;p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666666"/>
              </a:buClr>
              <a:buSzPts val="1300"/>
              <a:buFont typeface="Josefin Sans"/>
              <a:buNone/>
            </a:pPr>
            <a:fld id="{00000000-1234-1234-1234-123412341234}" type="slidenum">
              <a:rPr lang="en-US"/>
              <a:t>127</a:t>
            </a:fld>
            <a:endParaRPr/>
          </a:p>
        </p:txBody>
      </p:sp>
    </p:spTree>
    <p:extLst>
      <p:ext uri="{BB962C8B-B14F-4D97-AF65-F5344CB8AC3E}">
        <p14:creationId xmlns:p14="http://schemas.microsoft.com/office/powerpoint/2010/main" val="24569776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C8B3D6-99D5-C827-3D4E-DDC5C09096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pic>
        <p:nvPicPr>
          <p:cNvPr id="3" name="Google Shape;72;p3">
            <a:extLst>
              <a:ext uri="{FF2B5EF4-FFF2-40B4-BE49-F238E27FC236}">
                <a16:creationId xmlns:a16="http://schemas.microsoft.com/office/drawing/2014/main" id="{D1A95309-9A42-5CC4-DE4E-1935D7B6C4A5}"/>
              </a:ext>
            </a:extLst>
          </p:cNvPr>
          <p:cNvPicPr preferRelativeResize="0"/>
          <p:nvPr/>
        </p:nvPicPr>
        <p:blipFill>
          <a:blip r:embed="rId2" cstate="print">
            <a:extLst>
              <a:ext uri="{28A0092B-C50C-407E-A947-70E740481C1C}">
                <a14:useLocalDpi xmlns:a14="http://schemas.microsoft.com/office/drawing/2010/main"/>
              </a:ext>
            </a:extLst>
          </a:blip>
          <a:srcRect/>
          <a:stretch/>
        </p:blipFill>
        <p:spPr>
          <a:xfrm>
            <a:off x="8824235" y="1168146"/>
            <a:ext cx="2934600" cy="2934600"/>
          </a:xfrm>
          <a:prstGeom prst="ellipse">
            <a:avLst/>
          </a:prstGeom>
          <a:noFill/>
          <a:ln w="57150" cap="flat" cmpd="sng">
            <a:solidFill>
              <a:srgbClr val="FDCB26"/>
            </a:solidFill>
            <a:prstDash val="solid"/>
            <a:round/>
            <a:headEnd type="none" w="sm" len="sm"/>
            <a:tailEnd type="none" w="sm" len="sm"/>
          </a:ln>
          <a:effectLst>
            <a:outerShdw blurRad="50800" dist="38100" dir="2700000" algn="tl" rotWithShape="0">
              <a:srgbClr val="000000">
                <a:alpha val="40000"/>
              </a:srgbClr>
            </a:outerShdw>
          </a:effectLst>
        </p:spPr>
      </p:pic>
      <p:sp>
        <p:nvSpPr>
          <p:cNvPr id="4" name="Content Placeholder 2">
            <a:extLst>
              <a:ext uri="{FF2B5EF4-FFF2-40B4-BE49-F238E27FC236}">
                <a16:creationId xmlns:a16="http://schemas.microsoft.com/office/drawing/2014/main" id="{18EDA3C2-684F-090E-45DE-668C12A4B908}"/>
              </a:ext>
            </a:extLst>
          </p:cNvPr>
          <p:cNvSpPr txBox="1">
            <a:spLocks/>
          </p:cNvSpPr>
          <p:nvPr/>
        </p:nvSpPr>
        <p:spPr>
          <a:xfrm>
            <a:off x="765175" y="1638152"/>
            <a:ext cx="7391273"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84AAD9E3-13B7-D2CF-D295-BF18AC59CB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69DC2236-A81C-C6A0-5689-D682CA815A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DFCD36-9EE6-52E7-1CAC-3CE39B3750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668D035A-1916-DB86-78B3-D81F9E38BC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59232A39-A522-74B6-A29A-7A8B996391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4711" y="4365792"/>
            <a:ext cx="445655" cy="445655"/>
          </a:xfrm>
          <a:prstGeom prst="rect">
            <a:avLst/>
          </a:prstGeom>
        </p:spPr>
      </p:pic>
      <p:sp>
        <p:nvSpPr>
          <p:cNvPr id="10" name="Google Shape;70;p3">
            <a:extLst>
              <a:ext uri="{FF2B5EF4-FFF2-40B4-BE49-F238E27FC236}">
                <a16:creationId xmlns:a16="http://schemas.microsoft.com/office/drawing/2014/main" id="{6F28842A-C1B2-301E-BB48-97DD0F831EEF}"/>
              </a:ext>
            </a:extLst>
          </p:cNvPr>
          <p:cNvSpPr txBox="1">
            <a:spLocks/>
          </p:cNvSpPr>
          <p:nvPr/>
        </p:nvSpPr>
        <p:spPr>
          <a:xfrm>
            <a:off x="261786" y="419224"/>
            <a:ext cx="8085000" cy="870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C1185"/>
              </a:buClr>
              <a:buSzPts val="1400"/>
              <a:buFont typeface="Arial"/>
              <a:buNone/>
              <a:defRPr sz="6000" b="1" i="0" u="sng" strike="noStrike" cap="none">
                <a:solidFill>
                  <a:srgbClr val="BC1185"/>
                </a:solidFill>
                <a:latin typeface="Josefin Sans"/>
                <a:ea typeface="Josefin Sans"/>
                <a:cs typeface="Josefin Sans"/>
                <a:sym typeface="Josefi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nSpc>
                <a:spcPct val="90000"/>
              </a:lnSpc>
              <a:buClr>
                <a:srgbClr val="F48120"/>
              </a:buClr>
              <a:buSzPts val="5400"/>
              <a:buFont typeface="Josefin Sans"/>
              <a:buNone/>
            </a:pPr>
            <a:r>
              <a:rPr lang="en-US" sz="5400" u="none"/>
              <a:t>Thank You!</a:t>
            </a:r>
            <a:endParaRPr lang="en-US" b="0" dirty="0"/>
          </a:p>
        </p:txBody>
      </p:sp>
    </p:spTree>
    <p:extLst>
      <p:ext uri="{BB962C8B-B14F-4D97-AF65-F5344CB8AC3E}">
        <p14:creationId xmlns:p14="http://schemas.microsoft.com/office/powerpoint/2010/main" val="334961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38201" y="1825625"/>
            <a:ext cx="10515600" cy="4349377"/>
          </a:xfrm>
          <a:prstGeom prst="rect">
            <a:avLst/>
          </a:prstGeom>
        </p:spPr>
      </p:pic>
    </p:spTree>
    <p:extLst>
      <p:ext uri="{BB962C8B-B14F-4D97-AF65-F5344CB8AC3E}">
        <p14:creationId xmlns:p14="http://schemas.microsoft.com/office/powerpoint/2010/main" val="367036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F05A-57D5-D602-0176-1EE127EFE322}"/>
              </a:ext>
            </a:extLst>
          </p:cNvPr>
          <p:cNvSpPr>
            <a:spLocks noGrp="1"/>
          </p:cNvSpPr>
          <p:nvPr>
            <p:ph type="title"/>
          </p:nvPr>
        </p:nvSpPr>
        <p:spPr/>
        <p:txBody>
          <a:bodyPr/>
          <a:lstStyle/>
          <a:p>
            <a:r>
              <a:rPr lang="en-US" u="none" dirty="0"/>
              <a:t>What is Technical Debt?</a:t>
            </a:r>
          </a:p>
        </p:txBody>
      </p:sp>
      <p:pic>
        <p:nvPicPr>
          <p:cNvPr id="7" name="Picture Placeholder 6">
            <a:extLst>
              <a:ext uri="{FF2B5EF4-FFF2-40B4-BE49-F238E27FC236}">
                <a16:creationId xmlns:a16="http://schemas.microsoft.com/office/drawing/2014/main" id="{DFB0C7DC-5337-6B8C-1D33-69128005D1D8}"/>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4857B987-ABC6-AB5F-B625-46607FD9EEF9}"/>
              </a:ext>
            </a:extLst>
          </p:cNvPr>
          <p:cNvSpPr>
            <a:spLocks noGrp="1"/>
          </p:cNvSpPr>
          <p:nvPr>
            <p:ph type="body" idx="1"/>
          </p:nvPr>
        </p:nvSpPr>
        <p:spPr/>
        <p:txBody>
          <a:bodyPr/>
          <a:lstStyle/>
          <a:p>
            <a:r>
              <a:rPr lang="en-US" dirty="0"/>
              <a:t>First described by Ward Cunningham in 1992</a:t>
            </a:r>
          </a:p>
        </p:txBody>
      </p:sp>
      <p:sp>
        <p:nvSpPr>
          <p:cNvPr id="5" name="Slide Number Placeholder 4">
            <a:extLst>
              <a:ext uri="{FF2B5EF4-FFF2-40B4-BE49-F238E27FC236}">
                <a16:creationId xmlns:a16="http://schemas.microsoft.com/office/drawing/2014/main" id="{97EA31BD-FB49-CB4E-5AD9-7B8B8305CE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677575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F05A-57D5-D602-0176-1EE127EFE322}"/>
              </a:ext>
            </a:extLst>
          </p:cNvPr>
          <p:cNvSpPr>
            <a:spLocks noGrp="1"/>
          </p:cNvSpPr>
          <p:nvPr>
            <p:ph type="title"/>
          </p:nvPr>
        </p:nvSpPr>
        <p:spPr/>
        <p:txBody>
          <a:bodyPr/>
          <a:lstStyle/>
          <a:p>
            <a:r>
              <a:rPr lang="en-US" u="none" dirty="0"/>
              <a:t>What is Technical Debt?</a:t>
            </a:r>
          </a:p>
        </p:txBody>
      </p:sp>
      <p:pic>
        <p:nvPicPr>
          <p:cNvPr id="7" name="Picture Placeholder 6">
            <a:extLst>
              <a:ext uri="{FF2B5EF4-FFF2-40B4-BE49-F238E27FC236}">
                <a16:creationId xmlns:a16="http://schemas.microsoft.com/office/drawing/2014/main" id="{DFB0C7DC-5337-6B8C-1D33-69128005D1D8}"/>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4857B987-ABC6-AB5F-B625-46607FD9EEF9}"/>
              </a:ext>
            </a:extLst>
          </p:cNvPr>
          <p:cNvSpPr>
            <a:spLocks noGrp="1"/>
          </p:cNvSpPr>
          <p:nvPr>
            <p:ph type="body" idx="1"/>
          </p:nvPr>
        </p:nvSpPr>
        <p:spPr/>
        <p:txBody>
          <a:bodyPr/>
          <a:lstStyle/>
          <a:p>
            <a:r>
              <a:rPr lang="en-US" dirty="0"/>
              <a:t>First described by Ward Cunningham in 1992</a:t>
            </a:r>
          </a:p>
        </p:txBody>
      </p:sp>
      <p:sp>
        <p:nvSpPr>
          <p:cNvPr id="5" name="Slide Number Placeholder 4">
            <a:extLst>
              <a:ext uri="{FF2B5EF4-FFF2-40B4-BE49-F238E27FC236}">
                <a16:creationId xmlns:a16="http://schemas.microsoft.com/office/drawing/2014/main" id="{97EA31BD-FB49-CB4E-5AD9-7B8B8305CE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6" name="TextBox 5">
            <a:extLst>
              <a:ext uri="{FF2B5EF4-FFF2-40B4-BE49-F238E27FC236}">
                <a16:creationId xmlns:a16="http://schemas.microsoft.com/office/drawing/2014/main" id="{827F787E-C9DE-0EEE-D781-006730F6CB50}"/>
              </a:ext>
            </a:extLst>
          </p:cNvPr>
          <p:cNvSpPr txBox="1"/>
          <p:nvPr/>
        </p:nvSpPr>
        <p:spPr>
          <a:xfrm>
            <a:off x="715803" y="2738498"/>
            <a:ext cx="4180205" cy="954107"/>
          </a:xfrm>
          <a:prstGeom prst="rect">
            <a:avLst/>
          </a:prstGeom>
          <a:noFill/>
        </p:spPr>
        <p:txBody>
          <a:bodyPr wrap="square" rtlCol="0">
            <a:spAutoFit/>
          </a:bodyPr>
          <a:lstStyle/>
          <a:p>
            <a:pPr algn="ctr"/>
            <a:r>
              <a:rPr lang="en-US" sz="2800" dirty="0">
                <a:solidFill>
                  <a:srgbClr val="00B050"/>
                </a:solidFill>
              </a:rPr>
              <a:t>The danger occurs when the debt is not repaid</a:t>
            </a:r>
          </a:p>
        </p:txBody>
      </p:sp>
    </p:spTree>
    <p:extLst>
      <p:ext uri="{BB962C8B-B14F-4D97-AF65-F5344CB8AC3E}">
        <p14:creationId xmlns:p14="http://schemas.microsoft.com/office/powerpoint/2010/main" val="821687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F05A-57D5-D602-0176-1EE127EFE322}"/>
              </a:ext>
            </a:extLst>
          </p:cNvPr>
          <p:cNvSpPr>
            <a:spLocks noGrp="1"/>
          </p:cNvSpPr>
          <p:nvPr>
            <p:ph type="title"/>
          </p:nvPr>
        </p:nvSpPr>
        <p:spPr/>
        <p:txBody>
          <a:bodyPr/>
          <a:lstStyle/>
          <a:p>
            <a:r>
              <a:rPr lang="en-US" u="none" dirty="0"/>
              <a:t>What is Technical Debt?</a:t>
            </a:r>
          </a:p>
        </p:txBody>
      </p:sp>
      <p:pic>
        <p:nvPicPr>
          <p:cNvPr id="7" name="Picture Placeholder 6">
            <a:extLst>
              <a:ext uri="{FF2B5EF4-FFF2-40B4-BE49-F238E27FC236}">
                <a16:creationId xmlns:a16="http://schemas.microsoft.com/office/drawing/2014/main" id="{DFB0C7DC-5337-6B8C-1D33-69128005D1D8}"/>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4857B987-ABC6-AB5F-B625-46607FD9EEF9}"/>
              </a:ext>
            </a:extLst>
          </p:cNvPr>
          <p:cNvSpPr>
            <a:spLocks noGrp="1"/>
          </p:cNvSpPr>
          <p:nvPr>
            <p:ph type="body" idx="1"/>
          </p:nvPr>
        </p:nvSpPr>
        <p:spPr/>
        <p:txBody>
          <a:bodyPr/>
          <a:lstStyle/>
          <a:p>
            <a:r>
              <a:rPr lang="en-US" dirty="0"/>
              <a:t>First described by Ward Cunningham in 1992</a:t>
            </a:r>
          </a:p>
        </p:txBody>
      </p:sp>
      <p:sp>
        <p:nvSpPr>
          <p:cNvPr id="5" name="Slide Number Placeholder 4">
            <a:extLst>
              <a:ext uri="{FF2B5EF4-FFF2-40B4-BE49-F238E27FC236}">
                <a16:creationId xmlns:a16="http://schemas.microsoft.com/office/drawing/2014/main" id="{97EA31BD-FB49-CB4E-5AD9-7B8B8305CE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6" name="TextBox 5">
            <a:extLst>
              <a:ext uri="{FF2B5EF4-FFF2-40B4-BE49-F238E27FC236}">
                <a16:creationId xmlns:a16="http://schemas.microsoft.com/office/drawing/2014/main" id="{AD87B50B-DA1D-854F-B0E1-1B6DF78E4602}"/>
              </a:ext>
            </a:extLst>
          </p:cNvPr>
          <p:cNvSpPr txBox="1"/>
          <p:nvPr/>
        </p:nvSpPr>
        <p:spPr>
          <a:xfrm>
            <a:off x="715803" y="2738498"/>
            <a:ext cx="4180205" cy="1815882"/>
          </a:xfrm>
          <a:prstGeom prst="rect">
            <a:avLst/>
          </a:prstGeom>
          <a:noFill/>
        </p:spPr>
        <p:txBody>
          <a:bodyPr wrap="square" rtlCol="0">
            <a:spAutoFit/>
          </a:bodyPr>
          <a:lstStyle/>
          <a:p>
            <a:pPr algn="ctr"/>
            <a:r>
              <a:rPr lang="en-US" sz="28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2749648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F05A-57D5-D602-0176-1EE127EFE322}"/>
              </a:ext>
            </a:extLst>
          </p:cNvPr>
          <p:cNvSpPr>
            <a:spLocks noGrp="1"/>
          </p:cNvSpPr>
          <p:nvPr>
            <p:ph type="title"/>
          </p:nvPr>
        </p:nvSpPr>
        <p:spPr/>
        <p:txBody>
          <a:bodyPr/>
          <a:lstStyle/>
          <a:p>
            <a:r>
              <a:rPr lang="en-US" u="none" dirty="0"/>
              <a:t>What is Technical Debt?</a:t>
            </a:r>
          </a:p>
        </p:txBody>
      </p:sp>
      <p:pic>
        <p:nvPicPr>
          <p:cNvPr id="7" name="Picture Placeholder 6">
            <a:extLst>
              <a:ext uri="{FF2B5EF4-FFF2-40B4-BE49-F238E27FC236}">
                <a16:creationId xmlns:a16="http://schemas.microsoft.com/office/drawing/2014/main" id="{DFB0C7DC-5337-6B8C-1D33-69128005D1D8}"/>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4857B987-ABC6-AB5F-B625-46607FD9EEF9}"/>
              </a:ext>
            </a:extLst>
          </p:cNvPr>
          <p:cNvSpPr>
            <a:spLocks noGrp="1"/>
          </p:cNvSpPr>
          <p:nvPr>
            <p:ph type="body" idx="1"/>
          </p:nvPr>
        </p:nvSpPr>
        <p:spPr/>
        <p:txBody>
          <a:bodyPr/>
          <a:lstStyle/>
          <a:p>
            <a:r>
              <a:rPr lang="en-US" dirty="0"/>
              <a:t>First described by Ward Cunningham in 1992</a:t>
            </a:r>
          </a:p>
        </p:txBody>
      </p:sp>
      <p:sp>
        <p:nvSpPr>
          <p:cNvPr id="5" name="Slide Number Placeholder 4">
            <a:extLst>
              <a:ext uri="{FF2B5EF4-FFF2-40B4-BE49-F238E27FC236}">
                <a16:creationId xmlns:a16="http://schemas.microsoft.com/office/drawing/2014/main" id="{97EA31BD-FB49-CB4E-5AD9-7B8B8305CE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6" name="TextBox 5">
            <a:extLst>
              <a:ext uri="{FF2B5EF4-FFF2-40B4-BE49-F238E27FC236}">
                <a16:creationId xmlns:a16="http://schemas.microsoft.com/office/drawing/2014/main" id="{AD87B50B-DA1D-854F-B0E1-1B6DF78E4602}"/>
              </a:ext>
            </a:extLst>
          </p:cNvPr>
          <p:cNvSpPr txBox="1"/>
          <p:nvPr/>
        </p:nvSpPr>
        <p:spPr>
          <a:xfrm>
            <a:off x="715803" y="2738498"/>
            <a:ext cx="4180205" cy="1815882"/>
          </a:xfrm>
          <a:prstGeom prst="rect">
            <a:avLst/>
          </a:prstGeom>
          <a:noFill/>
        </p:spPr>
        <p:txBody>
          <a:bodyPr wrap="square" rtlCol="0">
            <a:spAutoFit/>
          </a:bodyPr>
          <a:lstStyle/>
          <a:p>
            <a:pPr algn="ctr"/>
            <a:r>
              <a:rPr lang="en-US" sz="28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53993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F989-9D68-4271-62D1-ECBAF54532A2}"/>
              </a:ext>
            </a:extLst>
          </p:cNvPr>
          <p:cNvSpPr>
            <a:spLocks noGrp="1"/>
          </p:cNvSpPr>
          <p:nvPr>
            <p:ph type="title"/>
          </p:nvPr>
        </p:nvSpPr>
        <p:spPr/>
        <p:txBody>
          <a:bodyPr/>
          <a:lstStyle/>
          <a:p>
            <a:r>
              <a:rPr lang="en-US" u="none" dirty="0"/>
              <a:t>What is Technical Debt?</a:t>
            </a:r>
          </a:p>
        </p:txBody>
      </p:sp>
      <p:sp>
        <p:nvSpPr>
          <p:cNvPr id="4" name="Text Placeholder 3">
            <a:extLst>
              <a:ext uri="{FF2B5EF4-FFF2-40B4-BE49-F238E27FC236}">
                <a16:creationId xmlns:a16="http://schemas.microsoft.com/office/drawing/2014/main" id="{D75EEB5F-67E5-AAA6-6EEC-DD2E7FA82C89}"/>
              </a:ext>
            </a:extLst>
          </p:cNvPr>
          <p:cNvSpPr>
            <a:spLocks noGrp="1"/>
          </p:cNvSpPr>
          <p:nvPr>
            <p:ph type="body" idx="1"/>
          </p:nvPr>
        </p:nvSpPr>
        <p:spPr/>
        <p:txBody>
          <a:bodyPr/>
          <a:lstStyle/>
          <a:p>
            <a:r>
              <a:rPr lang="en-US" dirty="0"/>
              <a:t>Common definition comes from Martin Fowler</a:t>
            </a:r>
          </a:p>
        </p:txBody>
      </p:sp>
      <p:sp>
        <p:nvSpPr>
          <p:cNvPr id="5" name="Slide Number Placeholder 4">
            <a:extLst>
              <a:ext uri="{FF2B5EF4-FFF2-40B4-BE49-F238E27FC236}">
                <a16:creationId xmlns:a16="http://schemas.microsoft.com/office/drawing/2014/main" id="{11E6B5F5-1CD0-67FC-B31F-C8DBA4D6F8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9" name="Picture 8">
            <a:extLst>
              <a:ext uri="{FF2B5EF4-FFF2-40B4-BE49-F238E27FC236}">
                <a16:creationId xmlns:a16="http://schemas.microsoft.com/office/drawing/2014/main" id="{EE4AB370-96B8-B46E-03FC-FD5DA491DC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6584" y="987425"/>
            <a:ext cx="3645408" cy="4859753"/>
          </a:xfrm>
          <a:prstGeom prst="rect">
            <a:avLst/>
          </a:prstGeom>
        </p:spPr>
      </p:pic>
    </p:spTree>
    <p:extLst>
      <p:ext uri="{BB962C8B-B14F-4D97-AF65-F5344CB8AC3E}">
        <p14:creationId xmlns:p14="http://schemas.microsoft.com/office/powerpoint/2010/main" val="3438516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F989-9D68-4271-62D1-ECBAF54532A2}"/>
              </a:ext>
            </a:extLst>
          </p:cNvPr>
          <p:cNvSpPr>
            <a:spLocks noGrp="1"/>
          </p:cNvSpPr>
          <p:nvPr>
            <p:ph type="title"/>
          </p:nvPr>
        </p:nvSpPr>
        <p:spPr/>
        <p:txBody>
          <a:bodyPr/>
          <a:lstStyle/>
          <a:p>
            <a:r>
              <a:rPr lang="en-US" u="none" dirty="0"/>
              <a:t>What is Technical Debt?</a:t>
            </a:r>
          </a:p>
        </p:txBody>
      </p:sp>
      <p:sp>
        <p:nvSpPr>
          <p:cNvPr id="4" name="Text Placeholder 3">
            <a:extLst>
              <a:ext uri="{FF2B5EF4-FFF2-40B4-BE49-F238E27FC236}">
                <a16:creationId xmlns:a16="http://schemas.microsoft.com/office/drawing/2014/main" id="{D75EEB5F-67E5-AAA6-6EEC-DD2E7FA82C89}"/>
              </a:ext>
            </a:extLst>
          </p:cNvPr>
          <p:cNvSpPr>
            <a:spLocks noGrp="1"/>
          </p:cNvSpPr>
          <p:nvPr>
            <p:ph type="body" idx="1"/>
          </p:nvPr>
        </p:nvSpPr>
        <p:spPr/>
        <p:txBody>
          <a:bodyPr/>
          <a:lstStyle/>
          <a:p>
            <a:r>
              <a:rPr lang="en-US" dirty="0"/>
              <a:t>Common definition comes from Martin Fowler</a:t>
            </a:r>
          </a:p>
        </p:txBody>
      </p:sp>
      <p:sp>
        <p:nvSpPr>
          <p:cNvPr id="5" name="Slide Number Placeholder 4">
            <a:extLst>
              <a:ext uri="{FF2B5EF4-FFF2-40B4-BE49-F238E27FC236}">
                <a16:creationId xmlns:a16="http://schemas.microsoft.com/office/drawing/2014/main" id="{11E6B5F5-1CD0-67FC-B31F-C8DBA4D6F8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9" name="Picture 8">
            <a:extLst>
              <a:ext uri="{FF2B5EF4-FFF2-40B4-BE49-F238E27FC236}">
                <a16:creationId xmlns:a16="http://schemas.microsoft.com/office/drawing/2014/main" id="{EE4AB370-96B8-B46E-03FC-FD5DA491DC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6584" y="987425"/>
            <a:ext cx="3645408" cy="4859753"/>
          </a:xfrm>
          <a:prstGeom prst="rect">
            <a:avLst/>
          </a:prstGeom>
        </p:spPr>
      </p:pic>
      <p:sp>
        <p:nvSpPr>
          <p:cNvPr id="3" name="TextBox 2">
            <a:extLst>
              <a:ext uri="{FF2B5EF4-FFF2-40B4-BE49-F238E27FC236}">
                <a16:creationId xmlns:a16="http://schemas.microsoft.com/office/drawing/2014/main" id="{18027F00-ABE2-94B3-9EB0-233761492B18}"/>
              </a:ext>
            </a:extLst>
          </p:cNvPr>
          <p:cNvSpPr txBox="1"/>
          <p:nvPr/>
        </p:nvSpPr>
        <p:spPr>
          <a:xfrm>
            <a:off x="715803" y="2738498"/>
            <a:ext cx="4180205" cy="523220"/>
          </a:xfrm>
          <a:prstGeom prst="rect">
            <a:avLst/>
          </a:prstGeom>
          <a:noFill/>
        </p:spPr>
        <p:txBody>
          <a:bodyPr wrap="square" rtlCol="0">
            <a:spAutoFit/>
          </a:bodyPr>
          <a:lstStyle/>
          <a:p>
            <a:pPr algn="ctr"/>
            <a:r>
              <a:rPr lang="en-US" sz="2800" dirty="0">
                <a:solidFill>
                  <a:srgbClr val="00B050"/>
                </a:solidFill>
              </a:rPr>
              <a:t>quick and dirty way</a:t>
            </a:r>
          </a:p>
        </p:txBody>
      </p:sp>
    </p:spTree>
    <p:extLst>
      <p:ext uri="{BB962C8B-B14F-4D97-AF65-F5344CB8AC3E}">
        <p14:creationId xmlns:p14="http://schemas.microsoft.com/office/powerpoint/2010/main" val="162430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Agenda</a:t>
            </a:r>
          </a:p>
        </p:txBody>
      </p:sp>
      <p:sp>
        <p:nvSpPr>
          <p:cNvPr id="3" name="Text Placeholder 2">
            <a:extLst>
              <a:ext uri="{FF2B5EF4-FFF2-40B4-BE49-F238E27FC236}">
                <a16:creationId xmlns:a16="http://schemas.microsoft.com/office/drawing/2014/main" id="{BF91C55D-203C-6ED2-12BD-183EF0D76835}"/>
              </a:ext>
            </a:extLst>
          </p:cNvPr>
          <p:cNvSpPr>
            <a:spLocks noGrp="1"/>
          </p:cNvSpPr>
          <p:nvPr>
            <p:ph type="body" idx="1"/>
          </p:nvPr>
        </p:nvSpPr>
        <p:spPr/>
        <p:txBody>
          <a:bodyPr/>
          <a:lstStyle/>
          <a:p>
            <a:r>
              <a:rPr lang="en-US" dirty="0"/>
              <a:t>What is Technical Debt</a:t>
            </a:r>
          </a:p>
          <a:p>
            <a:r>
              <a:rPr lang="en-US" dirty="0"/>
              <a:t>Pros and Cons of Technical Debt</a:t>
            </a:r>
          </a:p>
          <a:p>
            <a:r>
              <a:rPr lang="en-US" dirty="0"/>
              <a:t>What Causes Technical Debt</a:t>
            </a:r>
          </a:p>
          <a:p>
            <a:r>
              <a:rPr lang="en-US" dirty="0"/>
              <a:t>Types of Technical Debt</a:t>
            </a:r>
          </a:p>
          <a:p>
            <a:r>
              <a:rPr lang="en-US" dirty="0"/>
              <a:t>Technical Debt Identification</a:t>
            </a:r>
          </a:p>
          <a:p>
            <a:r>
              <a:rPr lang="en-US" dirty="0"/>
              <a:t>Tracking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66457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F989-9D68-4271-62D1-ECBAF54532A2}"/>
              </a:ext>
            </a:extLst>
          </p:cNvPr>
          <p:cNvSpPr>
            <a:spLocks noGrp="1"/>
          </p:cNvSpPr>
          <p:nvPr>
            <p:ph type="title"/>
          </p:nvPr>
        </p:nvSpPr>
        <p:spPr/>
        <p:txBody>
          <a:bodyPr/>
          <a:lstStyle/>
          <a:p>
            <a:r>
              <a:rPr lang="en-US" u="none" dirty="0"/>
              <a:t>What is Technical Debt?</a:t>
            </a:r>
          </a:p>
        </p:txBody>
      </p:sp>
      <p:sp>
        <p:nvSpPr>
          <p:cNvPr id="4" name="Text Placeholder 3">
            <a:extLst>
              <a:ext uri="{FF2B5EF4-FFF2-40B4-BE49-F238E27FC236}">
                <a16:creationId xmlns:a16="http://schemas.microsoft.com/office/drawing/2014/main" id="{D75EEB5F-67E5-AAA6-6EEC-DD2E7FA82C89}"/>
              </a:ext>
            </a:extLst>
          </p:cNvPr>
          <p:cNvSpPr>
            <a:spLocks noGrp="1"/>
          </p:cNvSpPr>
          <p:nvPr>
            <p:ph type="body" idx="1"/>
          </p:nvPr>
        </p:nvSpPr>
        <p:spPr/>
        <p:txBody>
          <a:bodyPr/>
          <a:lstStyle/>
          <a:p>
            <a:r>
              <a:rPr lang="en-US" dirty="0"/>
              <a:t>Common definition comes from Martin Fowler</a:t>
            </a:r>
          </a:p>
        </p:txBody>
      </p:sp>
      <p:sp>
        <p:nvSpPr>
          <p:cNvPr id="5" name="Slide Number Placeholder 4">
            <a:extLst>
              <a:ext uri="{FF2B5EF4-FFF2-40B4-BE49-F238E27FC236}">
                <a16:creationId xmlns:a16="http://schemas.microsoft.com/office/drawing/2014/main" id="{11E6B5F5-1CD0-67FC-B31F-C8DBA4D6F8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9" name="Picture 8">
            <a:extLst>
              <a:ext uri="{FF2B5EF4-FFF2-40B4-BE49-F238E27FC236}">
                <a16:creationId xmlns:a16="http://schemas.microsoft.com/office/drawing/2014/main" id="{EE4AB370-96B8-B46E-03FC-FD5DA491DC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6584" y="987425"/>
            <a:ext cx="3645408" cy="4859753"/>
          </a:xfrm>
          <a:prstGeom prst="rect">
            <a:avLst/>
          </a:prstGeom>
        </p:spPr>
      </p:pic>
      <p:sp>
        <p:nvSpPr>
          <p:cNvPr id="3" name="TextBox 2">
            <a:extLst>
              <a:ext uri="{FF2B5EF4-FFF2-40B4-BE49-F238E27FC236}">
                <a16:creationId xmlns:a16="http://schemas.microsoft.com/office/drawing/2014/main" id="{18027F00-ABE2-94B3-9EB0-233761492B18}"/>
              </a:ext>
            </a:extLst>
          </p:cNvPr>
          <p:cNvSpPr txBox="1"/>
          <p:nvPr/>
        </p:nvSpPr>
        <p:spPr>
          <a:xfrm>
            <a:off x="715803" y="2738498"/>
            <a:ext cx="4180205" cy="523220"/>
          </a:xfrm>
          <a:prstGeom prst="rect">
            <a:avLst/>
          </a:prstGeom>
          <a:noFill/>
        </p:spPr>
        <p:txBody>
          <a:bodyPr wrap="square" rtlCol="0">
            <a:spAutoFit/>
          </a:bodyPr>
          <a:lstStyle/>
          <a:p>
            <a:pPr algn="ctr"/>
            <a:r>
              <a:rPr lang="en-US" sz="2800" dirty="0">
                <a:solidFill>
                  <a:srgbClr val="00B050"/>
                </a:solidFill>
              </a:rPr>
              <a:t>incurs interest payments</a:t>
            </a:r>
          </a:p>
        </p:txBody>
      </p:sp>
    </p:spTree>
    <p:extLst>
      <p:ext uri="{BB962C8B-B14F-4D97-AF65-F5344CB8AC3E}">
        <p14:creationId xmlns:p14="http://schemas.microsoft.com/office/powerpoint/2010/main" val="1157155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F989-9D68-4271-62D1-ECBAF54532A2}"/>
              </a:ext>
            </a:extLst>
          </p:cNvPr>
          <p:cNvSpPr>
            <a:spLocks noGrp="1"/>
          </p:cNvSpPr>
          <p:nvPr>
            <p:ph type="title"/>
          </p:nvPr>
        </p:nvSpPr>
        <p:spPr/>
        <p:txBody>
          <a:bodyPr/>
          <a:lstStyle/>
          <a:p>
            <a:r>
              <a:rPr lang="en-US" u="none" dirty="0"/>
              <a:t>What is Technical Debt?</a:t>
            </a:r>
          </a:p>
        </p:txBody>
      </p:sp>
      <p:sp>
        <p:nvSpPr>
          <p:cNvPr id="4" name="Text Placeholder 3">
            <a:extLst>
              <a:ext uri="{FF2B5EF4-FFF2-40B4-BE49-F238E27FC236}">
                <a16:creationId xmlns:a16="http://schemas.microsoft.com/office/drawing/2014/main" id="{D75EEB5F-67E5-AAA6-6EEC-DD2E7FA82C89}"/>
              </a:ext>
            </a:extLst>
          </p:cNvPr>
          <p:cNvSpPr>
            <a:spLocks noGrp="1"/>
          </p:cNvSpPr>
          <p:nvPr>
            <p:ph type="body" idx="1"/>
          </p:nvPr>
        </p:nvSpPr>
        <p:spPr/>
        <p:txBody>
          <a:bodyPr/>
          <a:lstStyle/>
          <a:p>
            <a:r>
              <a:rPr lang="en-US" dirty="0"/>
              <a:t>Common definition comes from Martin Fowler</a:t>
            </a:r>
          </a:p>
        </p:txBody>
      </p:sp>
      <p:sp>
        <p:nvSpPr>
          <p:cNvPr id="5" name="Slide Number Placeholder 4">
            <a:extLst>
              <a:ext uri="{FF2B5EF4-FFF2-40B4-BE49-F238E27FC236}">
                <a16:creationId xmlns:a16="http://schemas.microsoft.com/office/drawing/2014/main" id="{11E6B5F5-1CD0-67FC-B31F-C8DBA4D6F8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9" name="Picture 8">
            <a:extLst>
              <a:ext uri="{FF2B5EF4-FFF2-40B4-BE49-F238E27FC236}">
                <a16:creationId xmlns:a16="http://schemas.microsoft.com/office/drawing/2014/main" id="{EE4AB370-96B8-B46E-03FC-FD5DA491DC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6584" y="987425"/>
            <a:ext cx="3645408" cy="4859753"/>
          </a:xfrm>
          <a:prstGeom prst="rect">
            <a:avLst/>
          </a:prstGeom>
        </p:spPr>
      </p:pic>
      <p:sp>
        <p:nvSpPr>
          <p:cNvPr id="3" name="TextBox 2">
            <a:extLst>
              <a:ext uri="{FF2B5EF4-FFF2-40B4-BE49-F238E27FC236}">
                <a16:creationId xmlns:a16="http://schemas.microsoft.com/office/drawing/2014/main" id="{18027F00-ABE2-94B3-9EB0-233761492B18}"/>
              </a:ext>
            </a:extLst>
          </p:cNvPr>
          <p:cNvSpPr txBox="1"/>
          <p:nvPr/>
        </p:nvSpPr>
        <p:spPr>
          <a:xfrm>
            <a:off x="715803" y="2738498"/>
            <a:ext cx="4180205" cy="1384995"/>
          </a:xfrm>
          <a:prstGeom prst="rect">
            <a:avLst/>
          </a:prstGeom>
          <a:noFill/>
        </p:spPr>
        <p:txBody>
          <a:bodyPr wrap="square" rtlCol="0">
            <a:spAutoFit/>
          </a:bodyPr>
          <a:lstStyle/>
          <a:p>
            <a:pPr algn="ctr"/>
            <a:r>
              <a:rPr lang="en-US" sz="2800" dirty="0">
                <a:solidFill>
                  <a:srgbClr val="00B050"/>
                </a:solidFill>
              </a:rPr>
              <a:t>extra effort that we have to do in future development</a:t>
            </a:r>
          </a:p>
        </p:txBody>
      </p:sp>
    </p:spTree>
    <p:extLst>
      <p:ext uri="{BB962C8B-B14F-4D97-AF65-F5344CB8AC3E}">
        <p14:creationId xmlns:p14="http://schemas.microsoft.com/office/powerpoint/2010/main" val="3678326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3EF8-4B55-DAC9-596A-EECE279C4CFE}"/>
              </a:ext>
            </a:extLst>
          </p:cNvPr>
          <p:cNvSpPr>
            <a:spLocks noGrp="1"/>
          </p:cNvSpPr>
          <p:nvPr>
            <p:ph type="title"/>
          </p:nvPr>
        </p:nvSpPr>
        <p:spPr/>
        <p:txBody>
          <a:bodyPr/>
          <a:lstStyle/>
          <a:p>
            <a:r>
              <a:rPr lang="en-US" u="none" dirty="0"/>
              <a:t>What is Technical Debt?</a:t>
            </a:r>
          </a:p>
        </p:txBody>
      </p:sp>
      <p:pic>
        <p:nvPicPr>
          <p:cNvPr id="7" name="Picture Placeholder 6">
            <a:extLst>
              <a:ext uri="{FF2B5EF4-FFF2-40B4-BE49-F238E27FC236}">
                <a16:creationId xmlns:a16="http://schemas.microsoft.com/office/drawing/2014/main" id="{8872CE13-668B-DC69-00A1-D3C6F2DFC366}"/>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BAA7D1A2-8BB3-EC3D-5B21-9947C0E644B4}"/>
              </a:ext>
            </a:extLst>
          </p:cNvPr>
          <p:cNvSpPr>
            <a:spLocks noGrp="1"/>
          </p:cNvSpPr>
          <p:nvPr>
            <p:ph type="body" idx="1"/>
          </p:nvPr>
        </p:nvSpPr>
        <p:spPr/>
        <p:txBody>
          <a:bodyPr/>
          <a:lstStyle/>
          <a:p>
            <a:r>
              <a:rPr lang="en-US" dirty="0"/>
              <a:t>More academic definition</a:t>
            </a:r>
          </a:p>
        </p:txBody>
      </p:sp>
      <p:sp>
        <p:nvSpPr>
          <p:cNvPr id="5" name="Slide Number Placeholder 4">
            <a:extLst>
              <a:ext uri="{FF2B5EF4-FFF2-40B4-BE49-F238E27FC236}">
                <a16:creationId xmlns:a16="http://schemas.microsoft.com/office/drawing/2014/main" id="{4E048C33-5E25-AAC3-361B-EA3BDF5691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8" name="TextBox 7">
            <a:extLst>
              <a:ext uri="{FF2B5EF4-FFF2-40B4-BE49-F238E27FC236}">
                <a16:creationId xmlns:a16="http://schemas.microsoft.com/office/drawing/2014/main" id="{51046E17-0DA6-87DE-7FA5-A690FD240313}"/>
              </a:ext>
            </a:extLst>
          </p:cNvPr>
          <p:cNvSpPr txBox="1"/>
          <p:nvPr/>
        </p:nvSpPr>
        <p:spPr>
          <a:xfrm>
            <a:off x="715803" y="2738498"/>
            <a:ext cx="4180205" cy="523220"/>
          </a:xfrm>
          <a:prstGeom prst="rect">
            <a:avLst/>
          </a:prstGeom>
          <a:noFill/>
        </p:spPr>
        <p:txBody>
          <a:bodyPr wrap="square" rtlCol="0">
            <a:spAutoFit/>
          </a:bodyPr>
          <a:lstStyle/>
          <a:p>
            <a:pPr algn="ctr"/>
            <a:r>
              <a:rPr lang="en-US" sz="2800" dirty="0">
                <a:solidFill>
                  <a:srgbClr val="00B050"/>
                </a:solidFill>
              </a:rPr>
              <a:t>implied cost</a:t>
            </a:r>
          </a:p>
        </p:txBody>
      </p:sp>
    </p:spTree>
    <p:extLst>
      <p:ext uri="{BB962C8B-B14F-4D97-AF65-F5344CB8AC3E}">
        <p14:creationId xmlns:p14="http://schemas.microsoft.com/office/powerpoint/2010/main" val="2776975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3EF8-4B55-DAC9-596A-EECE279C4CFE}"/>
              </a:ext>
            </a:extLst>
          </p:cNvPr>
          <p:cNvSpPr>
            <a:spLocks noGrp="1"/>
          </p:cNvSpPr>
          <p:nvPr>
            <p:ph type="title"/>
          </p:nvPr>
        </p:nvSpPr>
        <p:spPr/>
        <p:txBody>
          <a:bodyPr/>
          <a:lstStyle/>
          <a:p>
            <a:r>
              <a:rPr lang="en-US" u="none" dirty="0"/>
              <a:t>What is Technical Debt?</a:t>
            </a:r>
          </a:p>
        </p:txBody>
      </p:sp>
      <p:pic>
        <p:nvPicPr>
          <p:cNvPr id="7" name="Picture Placeholder 6">
            <a:extLst>
              <a:ext uri="{FF2B5EF4-FFF2-40B4-BE49-F238E27FC236}">
                <a16:creationId xmlns:a16="http://schemas.microsoft.com/office/drawing/2014/main" id="{8872CE13-668B-DC69-00A1-D3C6F2DFC366}"/>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BAA7D1A2-8BB3-EC3D-5B21-9947C0E644B4}"/>
              </a:ext>
            </a:extLst>
          </p:cNvPr>
          <p:cNvSpPr>
            <a:spLocks noGrp="1"/>
          </p:cNvSpPr>
          <p:nvPr>
            <p:ph type="body" idx="1"/>
          </p:nvPr>
        </p:nvSpPr>
        <p:spPr/>
        <p:txBody>
          <a:bodyPr/>
          <a:lstStyle/>
          <a:p>
            <a:r>
              <a:rPr lang="en-US" dirty="0"/>
              <a:t>More academic definition</a:t>
            </a:r>
          </a:p>
        </p:txBody>
      </p:sp>
      <p:sp>
        <p:nvSpPr>
          <p:cNvPr id="5" name="Slide Number Placeholder 4">
            <a:extLst>
              <a:ext uri="{FF2B5EF4-FFF2-40B4-BE49-F238E27FC236}">
                <a16:creationId xmlns:a16="http://schemas.microsoft.com/office/drawing/2014/main" id="{4E048C33-5E25-AAC3-361B-EA3BDF5691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8" name="TextBox 7">
            <a:extLst>
              <a:ext uri="{FF2B5EF4-FFF2-40B4-BE49-F238E27FC236}">
                <a16:creationId xmlns:a16="http://schemas.microsoft.com/office/drawing/2014/main" id="{51046E17-0DA6-87DE-7FA5-A690FD240313}"/>
              </a:ext>
            </a:extLst>
          </p:cNvPr>
          <p:cNvSpPr txBox="1"/>
          <p:nvPr/>
        </p:nvSpPr>
        <p:spPr>
          <a:xfrm>
            <a:off x="715803" y="2738498"/>
            <a:ext cx="4180205" cy="523220"/>
          </a:xfrm>
          <a:prstGeom prst="rect">
            <a:avLst/>
          </a:prstGeom>
          <a:noFill/>
        </p:spPr>
        <p:txBody>
          <a:bodyPr wrap="square" rtlCol="0">
            <a:spAutoFit/>
          </a:bodyPr>
          <a:lstStyle/>
          <a:p>
            <a:pPr algn="ctr"/>
            <a:r>
              <a:rPr lang="en-US" sz="2800" dirty="0">
                <a:solidFill>
                  <a:srgbClr val="00B050"/>
                </a:solidFill>
              </a:rPr>
              <a:t>rework</a:t>
            </a:r>
          </a:p>
        </p:txBody>
      </p:sp>
    </p:spTree>
    <p:extLst>
      <p:ext uri="{BB962C8B-B14F-4D97-AF65-F5344CB8AC3E}">
        <p14:creationId xmlns:p14="http://schemas.microsoft.com/office/powerpoint/2010/main" val="3940348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3EF8-4B55-DAC9-596A-EECE279C4CFE}"/>
              </a:ext>
            </a:extLst>
          </p:cNvPr>
          <p:cNvSpPr>
            <a:spLocks noGrp="1"/>
          </p:cNvSpPr>
          <p:nvPr>
            <p:ph type="title"/>
          </p:nvPr>
        </p:nvSpPr>
        <p:spPr/>
        <p:txBody>
          <a:bodyPr/>
          <a:lstStyle/>
          <a:p>
            <a:r>
              <a:rPr lang="en-US" u="none" dirty="0"/>
              <a:t>What is Technical Debt?</a:t>
            </a:r>
          </a:p>
        </p:txBody>
      </p:sp>
      <p:pic>
        <p:nvPicPr>
          <p:cNvPr id="7" name="Picture Placeholder 6">
            <a:extLst>
              <a:ext uri="{FF2B5EF4-FFF2-40B4-BE49-F238E27FC236}">
                <a16:creationId xmlns:a16="http://schemas.microsoft.com/office/drawing/2014/main" id="{8872CE13-668B-DC69-00A1-D3C6F2DFC366}"/>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BAA7D1A2-8BB3-EC3D-5B21-9947C0E644B4}"/>
              </a:ext>
            </a:extLst>
          </p:cNvPr>
          <p:cNvSpPr>
            <a:spLocks noGrp="1"/>
          </p:cNvSpPr>
          <p:nvPr>
            <p:ph type="body" idx="1"/>
          </p:nvPr>
        </p:nvSpPr>
        <p:spPr/>
        <p:txBody>
          <a:bodyPr/>
          <a:lstStyle/>
          <a:p>
            <a:r>
              <a:rPr lang="en-US" dirty="0"/>
              <a:t>More academic definition</a:t>
            </a:r>
          </a:p>
        </p:txBody>
      </p:sp>
      <p:sp>
        <p:nvSpPr>
          <p:cNvPr id="5" name="Slide Number Placeholder 4">
            <a:extLst>
              <a:ext uri="{FF2B5EF4-FFF2-40B4-BE49-F238E27FC236}">
                <a16:creationId xmlns:a16="http://schemas.microsoft.com/office/drawing/2014/main" id="{4E048C33-5E25-AAC3-361B-EA3BDF5691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8" name="TextBox 7">
            <a:extLst>
              <a:ext uri="{FF2B5EF4-FFF2-40B4-BE49-F238E27FC236}">
                <a16:creationId xmlns:a16="http://schemas.microsoft.com/office/drawing/2014/main" id="{51046E17-0DA6-87DE-7FA5-A690FD240313}"/>
              </a:ext>
            </a:extLst>
          </p:cNvPr>
          <p:cNvSpPr txBox="1"/>
          <p:nvPr/>
        </p:nvSpPr>
        <p:spPr>
          <a:xfrm>
            <a:off x="715803" y="2738498"/>
            <a:ext cx="4180205" cy="523220"/>
          </a:xfrm>
          <a:prstGeom prst="rect">
            <a:avLst/>
          </a:prstGeom>
          <a:noFill/>
        </p:spPr>
        <p:txBody>
          <a:bodyPr wrap="square" rtlCol="0">
            <a:spAutoFit/>
          </a:bodyPr>
          <a:lstStyle/>
          <a:p>
            <a:pPr algn="ctr"/>
            <a:r>
              <a:rPr lang="en-US" sz="2800" dirty="0">
                <a:solidFill>
                  <a:srgbClr val="00B050"/>
                </a:solidFill>
              </a:rPr>
              <a:t>choosing easy</a:t>
            </a:r>
          </a:p>
        </p:txBody>
      </p:sp>
    </p:spTree>
    <p:extLst>
      <p:ext uri="{BB962C8B-B14F-4D97-AF65-F5344CB8AC3E}">
        <p14:creationId xmlns:p14="http://schemas.microsoft.com/office/powerpoint/2010/main" val="4259559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3EF8-4B55-DAC9-596A-EECE279C4CFE}"/>
              </a:ext>
            </a:extLst>
          </p:cNvPr>
          <p:cNvSpPr>
            <a:spLocks noGrp="1"/>
          </p:cNvSpPr>
          <p:nvPr>
            <p:ph type="title"/>
          </p:nvPr>
        </p:nvSpPr>
        <p:spPr/>
        <p:txBody>
          <a:bodyPr/>
          <a:lstStyle/>
          <a:p>
            <a:r>
              <a:rPr lang="en-US" u="none" dirty="0"/>
              <a:t>What is Technical Debt?</a:t>
            </a:r>
          </a:p>
        </p:txBody>
      </p:sp>
      <p:pic>
        <p:nvPicPr>
          <p:cNvPr id="7" name="Picture Placeholder 6">
            <a:extLst>
              <a:ext uri="{FF2B5EF4-FFF2-40B4-BE49-F238E27FC236}">
                <a16:creationId xmlns:a16="http://schemas.microsoft.com/office/drawing/2014/main" id="{8872CE13-668B-DC69-00A1-D3C6F2DFC366}"/>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BAA7D1A2-8BB3-EC3D-5B21-9947C0E644B4}"/>
              </a:ext>
            </a:extLst>
          </p:cNvPr>
          <p:cNvSpPr>
            <a:spLocks noGrp="1"/>
          </p:cNvSpPr>
          <p:nvPr>
            <p:ph type="body" idx="1"/>
          </p:nvPr>
        </p:nvSpPr>
        <p:spPr/>
        <p:txBody>
          <a:bodyPr/>
          <a:lstStyle/>
          <a:p>
            <a:r>
              <a:rPr lang="en-US" dirty="0"/>
              <a:t>More academic definition</a:t>
            </a:r>
          </a:p>
        </p:txBody>
      </p:sp>
      <p:sp>
        <p:nvSpPr>
          <p:cNvPr id="5" name="Slide Number Placeholder 4">
            <a:extLst>
              <a:ext uri="{FF2B5EF4-FFF2-40B4-BE49-F238E27FC236}">
                <a16:creationId xmlns:a16="http://schemas.microsoft.com/office/drawing/2014/main" id="{4E048C33-5E25-AAC3-361B-EA3BDF5691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8" name="TextBox 7">
            <a:extLst>
              <a:ext uri="{FF2B5EF4-FFF2-40B4-BE49-F238E27FC236}">
                <a16:creationId xmlns:a16="http://schemas.microsoft.com/office/drawing/2014/main" id="{51046E17-0DA6-87DE-7FA5-A690FD240313}"/>
              </a:ext>
            </a:extLst>
          </p:cNvPr>
          <p:cNvSpPr txBox="1"/>
          <p:nvPr/>
        </p:nvSpPr>
        <p:spPr>
          <a:xfrm>
            <a:off x="715803" y="2738498"/>
            <a:ext cx="4180205" cy="523220"/>
          </a:xfrm>
          <a:prstGeom prst="rect">
            <a:avLst/>
          </a:prstGeom>
          <a:noFill/>
        </p:spPr>
        <p:txBody>
          <a:bodyPr wrap="square" rtlCol="0">
            <a:spAutoFit/>
          </a:bodyPr>
          <a:lstStyle/>
          <a:p>
            <a:pPr algn="ctr"/>
            <a:r>
              <a:rPr lang="en-US" sz="2800" dirty="0">
                <a:solidFill>
                  <a:srgbClr val="00B050"/>
                </a:solidFill>
              </a:rPr>
              <a:t>better approach</a:t>
            </a:r>
          </a:p>
        </p:txBody>
      </p:sp>
    </p:spTree>
    <p:extLst>
      <p:ext uri="{BB962C8B-B14F-4D97-AF65-F5344CB8AC3E}">
        <p14:creationId xmlns:p14="http://schemas.microsoft.com/office/powerpoint/2010/main" val="81723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5BC1-15E1-FCB9-D020-342BD416E8E6}"/>
              </a:ext>
            </a:extLst>
          </p:cNvPr>
          <p:cNvSpPr>
            <a:spLocks noGrp="1"/>
          </p:cNvSpPr>
          <p:nvPr>
            <p:ph type="title"/>
          </p:nvPr>
        </p:nvSpPr>
        <p:spPr/>
        <p:txBody>
          <a:bodyPr/>
          <a:lstStyle/>
          <a:p>
            <a:r>
              <a:rPr lang="en-US" b="0" u="none" dirty="0"/>
              <a:t>A more reasonable definition</a:t>
            </a:r>
          </a:p>
        </p:txBody>
      </p:sp>
      <p:sp>
        <p:nvSpPr>
          <p:cNvPr id="3" name="Text Placeholder 2">
            <a:extLst>
              <a:ext uri="{FF2B5EF4-FFF2-40B4-BE49-F238E27FC236}">
                <a16:creationId xmlns:a16="http://schemas.microsoft.com/office/drawing/2014/main" id="{6CC9751D-078A-20F6-CDBC-D61591E24EB8}"/>
              </a:ext>
            </a:extLst>
          </p:cNvPr>
          <p:cNvSpPr>
            <a:spLocks noGrp="1"/>
          </p:cNvSpPr>
          <p:nvPr>
            <p:ph type="body" idx="1"/>
          </p:nvPr>
        </p:nvSpPr>
        <p:spPr/>
        <p:txBody>
          <a:bodyPr/>
          <a:lstStyle/>
          <a:p>
            <a:pPr marL="0" indent="0">
              <a:buNone/>
            </a:pPr>
            <a:r>
              <a:rPr lang="en-US" dirty="0"/>
              <a:t>A state of unnecessary complexity, duplication, subpar code, or otherwise deficient code that introduces ricks in the form of time, quality, security, team morale, or other forms. Typically the results of past action or inaction.</a:t>
            </a:r>
          </a:p>
        </p:txBody>
      </p:sp>
      <p:sp>
        <p:nvSpPr>
          <p:cNvPr id="4" name="Slide Number Placeholder 3">
            <a:extLst>
              <a:ext uri="{FF2B5EF4-FFF2-40B4-BE49-F238E27FC236}">
                <a16:creationId xmlns:a16="http://schemas.microsoft.com/office/drawing/2014/main" id="{9A55709C-C260-1D15-C674-AA7EEFA732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TextBox 4">
            <a:extLst>
              <a:ext uri="{FF2B5EF4-FFF2-40B4-BE49-F238E27FC236}">
                <a16:creationId xmlns:a16="http://schemas.microsoft.com/office/drawing/2014/main" id="{B2E91E8C-1906-1C7B-CBDD-61A810320778}"/>
              </a:ext>
            </a:extLst>
          </p:cNvPr>
          <p:cNvSpPr txBox="1"/>
          <p:nvPr/>
        </p:nvSpPr>
        <p:spPr>
          <a:xfrm>
            <a:off x="838200" y="5445288"/>
            <a:ext cx="4333238" cy="523220"/>
          </a:xfrm>
          <a:prstGeom prst="rect">
            <a:avLst/>
          </a:prstGeom>
          <a:noFill/>
        </p:spPr>
        <p:txBody>
          <a:bodyPr wrap="none" rtlCol="0">
            <a:spAutoFit/>
          </a:bodyPr>
          <a:lstStyle/>
          <a:p>
            <a:r>
              <a:rPr lang="en-US" dirty="0">
                <a:solidFill>
                  <a:schemeClr val="bg1">
                    <a:lumMod val="75000"/>
                  </a:schemeClr>
                </a:solidFill>
              </a:rPr>
              <a:t>Matt Eland</a:t>
            </a:r>
          </a:p>
          <a:p>
            <a:r>
              <a:rPr lang="en-US" dirty="0">
                <a:solidFill>
                  <a:schemeClr val="bg1">
                    <a:lumMod val="75000"/>
                  </a:schemeClr>
                </a:solidFill>
              </a:rPr>
              <a:t>killalldefects.com/2019/12/23/defining-technical-debt</a:t>
            </a:r>
          </a:p>
        </p:txBody>
      </p:sp>
    </p:spTree>
    <p:extLst>
      <p:ext uri="{BB962C8B-B14F-4D97-AF65-F5344CB8AC3E}">
        <p14:creationId xmlns:p14="http://schemas.microsoft.com/office/powerpoint/2010/main" val="2788533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3876DC-AFD1-F6E6-410A-23FB6124EA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3" name="Rectangle 2">
            <a:extLst>
              <a:ext uri="{FF2B5EF4-FFF2-40B4-BE49-F238E27FC236}">
                <a16:creationId xmlns:a16="http://schemas.microsoft.com/office/drawing/2014/main" id="{C9A59859-04E2-8ABA-2BFB-01CEE4E08111}"/>
              </a:ext>
            </a:extLst>
          </p:cNvPr>
          <p:cNvSpPr/>
          <p:nvPr/>
        </p:nvSpPr>
        <p:spPr>
          <a:xfrm>
            <a:off x="136676" y="1883724"/>
            <a:ext cx="11918648" cy="1446550"/>
          </a:xfrm>
          <a:prstGeom prst="rect">
            <a:avLst/>
          </a:prstGeom>
          <a:noFill/>
        </p:spPr>
        <p:txBody>
          <a:bodyPr wrap="none" lIns="91440" tIns="45720" rIns="91440" bIns="45720">
            <a:spAutoFit/>
          </a:bodyPr>
          <a:lstStyle/>
          <a:p>
            <a:pPr algn="ctr"/>
            <a:r>
              <a:rPr lang="en-US" sz="8800" b="1" dirty="0">
                <a:ln w="22225">
                  <a:solidFill>
                    <a:schemeClr val="accent2"/>
                  </a:solidFill>
                  <a:prstDash val="solid"/>
                </a:ln>
                <a:solidFill>
                  <a:schemeClr val="accent4"/>
                </a:solidFill>
              </a:rPr>
              <a:t>Technical Debt is </a:t>
            </a:r>
            <a:r>
              <a:rPr lang="en-US" sz="88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8519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3876DC-AFD1-F6E6-410A-23FB6124EA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3" name="Rectangle 2">
            <a:extLst>
              <a:ext uri="{FF2B5EF4-FFF2-40B4-BE49-F238E27FC236}">
                <a16:creationId xmlns:a16="http://schemas.microsoft.com/office/drawing/2014/main" id="{C9A59859-04E2-8ABA-2BFB-01CEE4E08111}"/>
              </a:ext>
            </a:extLst>
          </p:cNvPr>
          <p:cNvSpPr/>
          <p:nvPr/>
        </p:nvSpPr>
        <p:spPr>
          <a:xfrm>
            <a:off x="136676" y="1883724"/>
            <a:ext cx="11918648" cy="1446550"/>
          </a:xfrm>
          <a:prstGeom prst="rect">
            <a:avLst/>
          </a:prstGeom>
          <a:noFill/>
        </p:spPr>
        <p:txBody>
          <a:bodyPr wrap="none" lIns="91440" tIns="45720" rIns="91440" bIns="45720">
            <a:spAutoFit/>
          </a:bodyPr>
          <a:lstStyle/>
          <a:p>
            <a:pPr algn="ctr"/>
            <a:r>
              <a:rPr lang="en-US" sz="8800" b="1" dirty="0">
                <a:ln w="22225">
                  <a:solidFill>
                    <a:schemeClr val="accent2"/>
                  </a:solidFill>
                  <a:prstDash val="solid"/>
                </a:ln>
                <a:solidFill>
                  <a:schemeClr val="accent4"/>
                </a:solidFill>
              </a:rPr>
              <a:t>Technical Debt is </a:t>
            </a:r>
            <a:r>
              <a:rPr lang="en-US" sz="88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0898607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88E248-E1B1-B245-8323-669C525224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3" name="Rectangle 2">
            <a:extLst>
              <a:ext uri="{FF2B5EF4-FFF2-40B4-BE49-F238E27FC236}">
                <a16:creationId xmlns:a16="http://schemas.microsoft.com/office/drawing/2014/main" id="{F9CB3F1C-B06B-996A-3195-39B8375E13B1}"/>
              </a:ext>
            </a:extLst>
          </p:cNvPr>
          <p:cNvSpPr/>
          <p:nvPr/>
        </p:nvSpPr>
        <p:spPr>
          <a:xfrm>
            <a:off x="130264" y="2105561"/>
            <a:ext cx="11931472" cy="1200329"/>
          </a:xfrm>
          <a:prstGeom prst="rect">
            <a:avLst/>
          </a:prstGeom>
          <a:noFill/>
        </p:spPr>
        <p:txBody>
          <a:bodyPr wrap="none" lIns="91440" tIns="45720" rIns="91440" bIns="45720">
            <a:spAutoFit/>
          </a:bodyPr>
          <a:lstStyle/>
          <a:p>
            <a:pPr algn="ctr"/>
            <a:r>
              <a:rPr lang="en-US" sz="7200" b="1" dirty="0">
                <a:ln w="22225">
                  <a:solidFill>
                    <a:schemeClr val="accent2"/>
                  </a:solidFill>
                  <a:prstDash val="solid"/>
                </a:ln>
                <a:solidFill>
                  <a:schemeClr val="accent4"/>
                </a:solidFill>
              </a:rPr>
              <a:t>Technical Debt can be </a:t>
            </a:r>
            <a:r>
              <a:rPr lang="en-US" sz="7200" b="1" dirty="0">
                <a:ln w="22225">
                  <a:solidFill>
                    <a:schemeClr val="accent2"/>
                  </a:solidFill>
                  <a:prstDash val="solid"/>
                </a:ln>
                <a:solidFill>
                  <a:srgbClr val="FF0000"/>
                </a:solidFill>
              </a:rPr>
              <a:t>Bad</a:t>
            </a:r>
          </a:p>
        </p:txBody>
      </p:sp>
      <p:cxnSp>
        <p:nvCxnSpPr>
          <p:cNvPr id="4" name="Straight Connector 3">
            <a:extLst>
              <a:ext uri="{FF2B5EF4-FFF2-40B4-BE49-F238E27FC236}">
                <a16:creationId xmlns:a16="http://schemas.microsoft.com/office/drawing/2014/main" id="{70255111-FC52-85B4-81E5-2F8638247450}"/>
              </a:ext>
            </a:extLst>
          </p:cNvPr>
          <p:cNvCxnSpPr>
            <a:cxnSpLocks/>
          </p:cNvCxnSpPr>
          <p:nvPr/>
        </p:nvCxnSpPr>
        <p:spPr>
          <a:xfrm>
            <a:off x="7069003" y="3254549"/>
            <a:ext cx="2841108"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917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7B0B-7B32-0342-A72F-54A76BA4E5B6}"/>
              </a:ext>
            </a:extLst>
          </p:cNvPr>
          <p:cNvSpPr>
            <a:spLocks noGrp="1"/>
          </p:cNvSpPr>
          <p:nvPr>
            <p:ph type="title"/>
          </p:nvPr>
        </p:nvSpPr>
        <p:spPr/>
        <p:txBody>
          <a:bodyPr>
            <a:normAutofit fontScale="90000"/>
          </a:bodyPr>
          <a:lstStyle/>
          <a:p>
            <a:r>
              <a:rPr lang="en-US" u="none" dirty="0"/>
              <a:t>What is Technical Debt?</a:t>
            </a:r>
          </a:p>
        </p:txBody>
      </p:sp>
      <p:sp>
        <p:nvSpPr>
          <p:cNvPr id="3" name="Slide Number Placeholder 2">
            <a:extLst>
              <a:ext uri="{FF2B5EF4-FFF2-40B4-BE49-F238E27FC236}">
                <a16:creationId xmlns:a16="http://schemas.microsoft.com/office/drawing/2014/main" id="{1976AE3F-A4EB-397E-D59A-7329669B0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015692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F6F643-E9D3-570F-0317-B13AC3BD87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Rectangle 2">
            <a:extLst>
              <a:ext uri="{FF2B5EF4-FFF2-40B4-BE49-F238E27FC236}">
                <a16:creationId xmlns:a16="http://schemas.microsoft.com/office/drawing/2014/main" id="{A2627677-2BF2-1151-F242-C9E77CE391E3}"/>
              </a:ext>
            </a:extLst>
          </p:cNvPr>
          <p:cNvSpPr/>
          <p:nvPr/>
        </p:nvSpPr>
        <p:spPr>
          <a:xfrm>
            <a:off x="251576" y="2321004"/>
            <a:ext cx="1161087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4"/>
                </a:solidFill>
              </a:rPr>
              <a:t>Technical Debt can be </a:t>
            </a:r>
            <a:r>
              <a:rPr lang="en-US" sz="54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1657056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98EDFF-9C6E-3B1E-B5DD-4A80B8FD73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3" name="Rectangle 2">
            <a:extLst>
              <a:ext uri="{FF2B5EF4-FFF2-40B4-BE49-F238E27FC236}">
                <a16:creationId xmlns:a16="http://schemas.microsoft.com/office/drawing/2014/main" id="{AE6E78AD-48B0-3F12-7364-2749961A6C06}"/>
              </a:ext>
            </a:extLst>
          </p:cNvPr>
          <p:cNvSpPr/>
          <p:nvPr/>
        </p:nvSpPr>
        <p:spPr>
          <a:xfrm>
            <a:off x="117440" y="2228671"/>
            <a:ext cx="11957119"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323145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45EA36-1184-3DD2-F533-A051A9F114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3" name="Rectangle 2">
            <a:extLst>
              <a:ext uri="{FF2B5EF4-FFF2-40B4-BE49-F238E27FC236}">
                <a16:creationId xmlns:a16="http://schemas.microsoft.com/office/drawing/2014/main" id="{9D6D402E-7AD3-7A87-E966-E41702AE74D5}"/>
              </a:ext>
            </a:extLst>
          </p:cNvPr>
          <p:cNvSpPr/>
          <p:nvPr/>
        </p:nvSpPr>
        <p:spPr>
          <a:xfrm>
            <a:off x="19656" y="2321004"/>
            <a:ext cx="12152687" cy="1015663"/>
          </a:xfrm>
          <a:prstGeom prst="rect">
            <a:avLst/>
          </a:prstGeom>
          <a:noFill/>
        </p:spPr>
        <p:txBody>
          <a:bodyPr wrap="none" lIns="91440" tIns="45720" rIns="91440" bIns="45720">
            <a:spAutoFit/>
          </a:bodyPr>
          <a:lstStyle/>
          <a:p>
            <a:pPr algn="ctr"/>
            <a:r>
              <a:rPr lang="en-US" sz="6000" b="1" dirty="0">
                <a:ln w="22225">
                  <a:solidFill>
                    <a:schemeClr val="accent2"/>
                  </a:solidFill>
                  <a:prstDash val="solid"/>
                </a:ln>
                <a:solidFill>
                  <a:schemeClr val="accent4"/>
                </a:solidFill>
              </a:rPr>
              <a:t>Technical Debt can be </a:t>
            </a:r>
            <a:r>
              <a:rPr lang="en-US" sz="60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761605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1C3B7-B4C0-05F3-5C99-533E453120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3" name="Rectangle 2">
            <a:extLst>
              <a:ext uri="{FF2B5EF4-FFF2-40B4-BE49-F238E27FC236}">
                <a16:creationId xmlns:a16="http://schemas.microsoft.com/office/drawing/2014/main" id="{07D854CD-F765-14B2-6D4D-27F26D4A3264}"/>
              </a:ext>
            </a:extLst>
          </p:cNvPr>
          <p:cNvSpPr/>
          <p:nvPr/>
        </p:nvSpPr>
        <p:spPr>
          <a:xfrm>
            <a:off x="258504" y="1982450"/>
            <a:ext cx="11674991" cy="1200329"/>
          </a:xfrm>
          <a:prstGeom prst="rect">
            <a:avLst/>
          </a:prstGeom>
          <a:noFill/>
        </p:spPr>
        <p:txBody>
          <a:bodyPr wrap="none" lIns="91440" tIns="45720" rIns="91440" bIns="45720">
            <a:spAutoFit/>
          </a:bodyPr>
          <a:lstStyle/>
          <a:p>
            <a:pPr algn="ctr"/>
            <a:r>
              <a:rPr lang="en-US" sz="7200" b="1" dirty="0">
                <a:ln w="22225">
                  <a:solidFill>
                    <a:schemeClr val="accent2"/>
                  </a:solidFill>
                  <a:prstDash val="solid"/>
                </a:ln>
                <a:solidFill>
                  <a:schemeClr val="accent4"/>
                </a:solidFill>
              </a:rPr>
              <a:t>Technical Debt </a:t>
            </a:r>
            <a:r>
              <a:rPr lang="en-US" sz="7200" b="1" dirty="0">
                <a:ln w="22225">
                  <a:solidFill>
                    <a:schemeClr val="accent2"/>
                  </a:solidFill>
                  <a:prstDash val="solid"/>
                </a:ln>
                <a:solidFill>
                  <a:srgbClr val="FF0000"/>
                </a:solidFill>
              </a:rPr>
              <a:t>is not</a:t>
            </a:r>
            <a:r>
              <a:rPr lang="en-US" sz="7200" b="1" dirty="0">
                <a:ln w="22225">
                  <a:solidFill>
                    <a:schemeClr val="accent2"/>
                  </a:solidFill>
                  <a:prstDash val="solid"/>
                </a:ln>
                <a:solidFill>
                  <a:schemeClr val="accent4"/>
                </a:solidFill>
              </a:rPr>
              <a:t> Free</a:t>
            </a:r>
            <a:endParaRPr lang="en-US" sz="7200" b="1" dirty="0">
              <a:ln w="22225">
                <a:solidFill>
                  <a:schemeClr val="accent2"/>
                </a:solidFill>
                <a:prstDash val="solid"/>
              </a:ln>
              <a:solidFill>
                <a:srgbClr val="00B050"/>
              </a:solidFill>
            </a:endParaRPr>
          </a:p>
        </p:txBody>
      </p:sp>
      <p:pic>
        <p:nvPicPr>
          <p:cNvPr id="4" name="resource-cinemasins-roll-credits-green-screen">
            <a:hlinkClick r:id="" action="ppaction://media"/>
            <a:extLst>
              <a:ext uri="{FF2B5EF4-FFF2-40B4-BE49-F238E27FC236}">
                <a16:creationId xmlns:a16="http://schemas.microsoft.com/office/drawing/2014/main" id="{827DBBD8-28D2-1966-F8C4-569E374451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68751" y="3954272"/>
            <a:ext cx="2037646" cy="1146176"/>
          </a:xfrm>
          <a:prstGeom prst="rect">
            <a:avLst/>
          </a:prstGeom>
        </p:spPr>
      </p:pic>
    </p:spTree>
    <p:extLst>
      <p:ext uri="{BB962C8B-B14F-4D97-AF65-F5344CB8AC3E}">
        <p14:creationId xmlns:p14="http://schemas.microsoft.com/office/powerpoint/2010/main" val="57412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2BBA-EF64-1AF5-2834-051D3A5412F1}"/>
              </a:ext>
            </a:extLst>
          </p:cNvPr>
          <p:cNvSpPr>
            <a:spLocks noGrp="1"/>
          </p:cNvSpPr>
          <p:nvPr>
            <p:ph type="title"/>
          </p:nvPr>
        </p:nvSpPr>
        <p:spPr/>
        <p:txBody>
          <a:bodyPr/>
          <a:lstStyle/>
          <a:p>
            <a:r>
              <a:rPr lang="en-US" u="none" dirty="0"/>
              <a:t>Technical Debt Example</a:t>
            </a:r>
          </a:p>
        </p:txBody>
      </p:sp>
      <p:sp>
        <p:nvSpPr>
          <p:cNvPr id="4" name="Slide Number Placeholder 3">
            <a:extLst>
              <a:ext uri="{FF2B5EF4-FFF2-40B4-BE49-F238E27FC236}">
                <a16:creationId xmlns:a16="http://schemas.microsoft.com/office/drawing/2014/main" id="{95866364-8D42-0F97-26B4-9627C3F2BD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5" name="Rectangle: Rounded Corners 4">
            <a:extLst>
              <a:ext uri="{FF2B5EF4-FFF2-40B4-BE49-F238E27FC236}">
                <a16:creationId xmlns:a16="http://schemas.microsoft.com/office/drawing/2014/main" id="{DEDA5E18-9789-0F0F-5D5A-A10FC35C010D}"/>
              </a:ext>
            </a:extLst>
          </p:cNvPr>
          <p:cNvSpPr/>
          <p:nvPr/>
        </p:nvSpPr>
        <p:spPr>
          <a:xfrm>
            <a:off x="1181100" y="1690688"/>
            <a:ext cx="3937000" cy="15097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661451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4B94D-647C-7D33-F494-DB061749FC65}"/>
              </a:ext>
            </a:extLst>
          </p:cNvPr>
          <p:cNvSpPr>
            <a:spLocks noGrp="1"/>
          </p:cNvSpPr>
          <p:nvPr>
            <p:ph type="title"/>
          </p:nvPr>
        </p:nvSpPr>
        <p:spPr/>
        <p:txBody>
          <a:bodyPr/>
          <a:lstStyle/>
          <a:p>
            <a:r>
              <a:rPr lang="en-US" u="none" dirty="0"/>
              <a:t>Technical Debt Example</a:t>
            </a:r>
          </a:p>
        </p:txBody>
      </p:sp>
      <p:sp>
        <p:nvSpPr>
          <p:cNvPr id="4" name="Slide Number Placeholder 3">
            <a:extLst>
              <a:ext uri="{FF2B5EF4-FFF2-40B4-BE49-F238E27FC236}">
                <a16:creationId xmlns:a16="http://schemas.microsoft.com/office/drawing/2014/main" id="{733CA627-0142-3BD3-2E91-DC334A3B8E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5" name="Rectangle: Rounded Corners 4">
            <a:extLst>
              <a:ext uri="{FF2B5EF4-FFF2-40B4-BE49-F238E27FC236}">
                <a16:creationId xmlns:a16="http://schemas.microsoft.com/office/drawing/2014/main" id="{3F60A24E-668C-C10C-B9B2-C044601EC2FE}"/>
              </a:ext>
            </a:extLst>
          </p:cNvPr>
          <p:cNvSpPr/>
          <p:nvPr/>
        </p:nvSpPr>
        <p:spPr>
          <a:xfrm>
            <a:off x="1181100" y="1690688"/>
            <a:ext cx="3937000" cy="1509712"/>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6" name="Rectangle: Rounded Corners 5">
            <a:extLst>
              <a:ext uri="{FF2B5EF4-FFF2-40B4-BE49-F238E27FC236}">
                <a16:creationId xmlns:a16="http://schemas.microsoft.com/office/drawing/2014/main" id="{7DEEB188-786D-4A1D-DAA6-DFC518C28264}"/>
              </a:ext>
            </a:extLst>
          </p:cNvPr>
          <p:cNvSpPr/>
          <p:nvPr/>
        </p:nvSpPr>
        <p:spPr>
          <a:xfrm>
            <a:off x="7073900" y="1690688"/>
            <a:ext cx="3937000" cy="15097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1421029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1AC0-2D14-3033-8385-6E01BE9D8F16}"/>
              </a:ext>
            </a:extLst>
          </p:cNvPr>
          <p:cNvSpPr>
            <a:spLocks noGrp="1"/>
          </p:cNvSpPr>
          <p:nvPr>
            <p:ph type="title"/>
          </p:nvPr>
        </p:nvSpPr>
        <p:spPr/>
        <p:txBody>
          <a:bodyPr/>
          <a:lstStyle/>
          <a:p>
            <a:r>
              <a:rPr lang="en-US" u="none" dirty="0"/>
              <a:t>Technical Debt Example</a:t>
            </a:r>
          </a:p>
        </p:txBody>
      </p:sp>
      <p:sp>
        <p:nvSpPr>
          <p:cNvPr id="4" name="Slide Number Placeholder 3">
            <a:extLst>
              <a:ext uri="{FF2B5EF4-FFF2-40B4-BE49-F238E27FC236}">
                <a16:creationId xmlns:a16="http://schemas.microsoft.com/office/drawing/2014/main" id="{5DE43AA6-9A1A-CB40-9834-1575CFC486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5" name="Rectangle: Rounded Corners 4">
            <a:extLst>
              <a:ext uri="{FF2B5EF4-FFF2-40B4-BE49-F238E27FC236}">
                <a16:creationId xmlns:a16="http://schemas.microsoft.com/office/drawing/2014/main" id="{69610DE3-06D9-0863-F613-464639332462}"/>
              </a:ext>
            </a:extLst>
          </p:cNvPr>
          <p:cNvSpPr/>
          <p:nvPr/>
        </p:nvSpPr>
        <p:spPr>
          <a:xfrm>
            <a:off x="1181100" y="1690688"/>
            <a:ext cx="3937000" cy="1509712"/>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6" name="Rectangle: Rounded Corners 5">
            <a:extLst>
              <a:ext uri="{FF2B5EF4-FFF2-40B4-BE49-F238E27FC236}">
                <a16:creationId xmlns:a16="http://schemas.microsoft.com/office/drawing/2014/main" id="{E7750441-41E4-4C85-4227-68453CD2E6F4}"/>
              </a:ext>
            </a:extLst>
          </p:cNvPr>
          <p:cNvSpPr/>
          <p:nvPr/>
        </p:nvSpPr>
        <p:spPr>
          <a:xfrm>
            <a:off x="7073900" y="1690688"/>
            <a:ext cx="3937000" cy="1509712"/>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7" name="Rectangle: Rounded Corners 6">
            <a:extLst>
              <a:ext uri="{FF2B5EF4-FFF2-40B4-BE49-F238E27FC236}">
                <a16:creationId xmlns:a16="http://schemas.microsoft.com/office/drawing/2014/main" id="{047C3973-118A-8C63-0C06-B36D0D3B4877}"/>
              </a:ext>
            </a:extLst>
          </p:cNvPr>
          <p:cNvSpPr/>
          <p:nvPr/>
        </p:nvSpPr>
        <p:spPr>
          <a:xfrm>
            <a:off x="1181100" y="3567748"/>
            <a:ext cx="3937000" cy="15097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1702632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F25D-E47A-1CC3-09F1-7FD5E0D25653}"/>
              </a:ext>
            </a:extLst>
          </p:cNvPr>
          <p:cNvSpPr>
            <a:spLocks noGrp="1"/>
          </p:cNvSpPr>
          <p:nvPr>
            <p:ph type="title"/>
          </p:nvPr>
        </p:nvSpPr>
        <p:spPr/>
        <p:txBody>
          <a:bodyPr/>
          <a:lstStyle/>
          <a:p>
            <a:r>
              <a:rPr lang="en-US" u="none" dirty="0"/>
              <a:t>Technical Debt Example</a:t>
            </a:r>
          </a:p>
        </p:txBody>
      </p:sp>
      <p:sp>
        <p:nvSpPr>
          <p:cNvPr id="4" name="Slide Number Placeholder 3">
            <a:extLst>
              <a:ext uri="{FF2B5EF4-FFF2-40B4-BE49-F238E27FC236}">
                <a16:creationId xmlns:a16="http://schemas.microsoft.com/office/drawing/2014/main" id="{D998A83E-FB5C-5554-6ECB-BDDA1B90D4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5" name="Rectangle: Rounded Corners 4">
            <a:extLst>
              <a:ext uri="{FF2B5EF4-FFF2-40B4-BE49-F238E27FC236}">
                <a16:creationId xmlns:a16="http://schemas.microsoft.com/office/drawing/2014/main" id="{955CE7B8-2526-051F-F43A-1166D6558418}"/>
              </a:ext>
            </a:extLst>
          </p:cNvPr>
          <p:cNvSpPr/>
          <p:nvPr/>
        </p:nvSpPr>
        <p:spPr>
          <a:xfrm>
            <a:off x="1181100" y="1690688"/>
            <a:ext cx="3937000" cy="1509712"/>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6" name="Rectangle: Rounded Corners 5">
            <a:extLst>
              <a:ext uri="{FF2B5EF4-FFF2-40B4-BE49-F238E27FC236}">
                <a16:creationId xmlns:a16="http://schemas.microsoft.com/office/drawing/2014/main" id="{65FC977B-380F-C771-7AF1-6D1902EFA21C}"/>
              </a:ext>
            </a:extLst>
          </p:cNvPr>
          <p:cNvSpPr/>
          <p:nvPr/>
        </p:nvSpPr>
        <p:spPr>
          <a:xfrm>
            <a:off x="7073900" y="1690688"/>
            <a:ext cx="3937000" cy="1509712"/>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7" name="Rectangle: Rounded Corners 6">
            <a:extLst>
              <a:ext uri="{FF2B5EF4-FFF2-40B4-BE49-F238E27FC236}">
                <a16:creationId xmlns:a16="http://schemas.microsoft.com/office/drawing/2014/main" id="{1F2F4147-132C-C0A3-E9DF-579B1B5B03E9}"/>
              </a:ext>
            </a:extLst>
          </p:cNvPr>
          <p:cNvSpPr/>
          <p:nvPr/>
        </p:nvSpPr>
        <p:spPr>
          <a:xfrm>
            <a:off x="1181100" y="3567748"/>
            <a:ext cx="3937000" cy="1509712"/>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9" name="Rectangle: Rounded Corners 8">
            <a:extLst>
              <a:ext uri="{FF2B5EF4-FFF2-40B4-BE49-F238E27FC236}">
                <a16:creationId xmlns:a16="http://schemas.microsoft.com/office/drawing/2014/main" id="{3C0D06E1-1A45-FC18-0A78-2E308054BA13}"/>
              </a:ext>
            </a:extLst>
          </p:cNvPr>
          <p:cNvSpPr/>
          <p:nvPr/>
        </p:nvSpPr>
        <p:spPr>
          <a:xfrm>
            <a:off x="7073900" y="3567748"/>
            <a:ext cx="3937000" cy="15097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3046085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67504-E24C-D4A9-64C5-0D3F7A3E99C8}"/>
              </a:ext>
            </a:extLst>
          </p:cNvPr>
          <p:cNvSpPr>
            <a:spLocks noGrp="1"/>
          </p:cNvSpPr>
          <p:nvPr>
            <p:ph type="title"/>
          </p:nvPr>
        </p:nvSpPr>
        <p:spPr/>
        <p:txBody>
          <a:bodyPr/>
          <a:lstStyle/>
          <a:p>
            <a:r>
              <a:rPr lang="en-US" u="none" dirty="0"/>
              <a:t>Technical Debt Example</a:t>
            </a:r>
          </a:p>
        </p:txBody>
      </p:sp>
      <p:sp>
        <p:nvSpPr>
          <p:cNvPr id="4" name="Slide Number Placeholder 3">
            <a:extLst>
              <a:ext uri="{FF2B5EF4-FFF2-40B4-BE49-F238E27FC236}">
                <a16:creationId xmlns:a16="http://schemas.microsoft.com/office/drawing/2014/main" id="{A174C6D4-11F6-6D27-41EE-89D9528FE1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5" name="Rectangle: Rounded Corners 4">
            <a:extLst>
              <a:ext uri="{FF2B5EF4-FFF2-40B4-BE49-F238E27FC236}">
                <a16:creationId xmlns:a16="http://schemas.microsoft.com/office/drawing/2014/main" id="{2CFF83CE-7E32-3D75-1114-BADB49413928}"/>
              </a:ext>
            </a:extLst>
          </p:cNvPr>
          <p:cNvSpPr/>
          <p:nvPr/>
        </p:nvSpPr>
        <p:spPr>
          <a:xfrm>
            <a:off x="1181100" y="1690688"/>
            <a:ext cx="3937000" cy="1509712"/>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No User Roles</a:t>
            </a:r>
          </a:p>
        </p:txBody>
      </p:sp>
      <p:sp>
        <p:nvSpPr>
          <p:cNvPr id="6" name="Rectangle: Rounded Corners 5">
            <a:extLst>
              <a:ext uri="{FF2B5EF4-FFF2-40B4-BE49-F238E27FC236}">
                <a16:creationId xmlns:a16="http://schemas.microsoft.com/office/drawing/2014/main" id="{B8F0F2EC-09DC-9441-57C6-ABC59B3184DB}"/>
              </a:ext>
            </a:extLst>
          </p:cNvPr>
          <p:cNvSpPr/>
          <p:nvPr/>
        </p:nvSpPr>
        <p:spPr>
          <a:xfrm>
            <a:off x="7073900" y="1690688"/>
            <a:ext cx="3937000" cy="1509712"/>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Permission for Specific Requirement</a:t>
            </a:r>
          </a:p>
        </p:txBody>
      </p:sp>
      <p:sp>
        <p:nvSpPr>
          <p:cNvPr id="7" name="Rectangle: Rounded Corners 6">
            <a:extLst>
              <a:ext uri="{FF2B5EF4-FFF2-40B4-BE49-F238E27FC236}">
                <a16:creationId xmlns:a16="http://schemas.microsoft.com/office/drawing/2014/main" id="{E8E10933-2355-F5BF-291A-1872A8F091DF}"/>
              </a:ext>
            </a:extLst>
          </p:cNvPr>
          <p:cNvSpPr/>
          <p:nvPr/>
        </p:nvSpPr>
        <p:spPr>
          <a:xfrm>
            <a:off x="1181100" y="3567748"/>
            <a:ext cx="3937000" cy="1509712"/>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Differentiation of Users</a:t>
            </a:r>
          </a:p>
        </p:txBody>
      </p:sp>
      <p:sp>
        <p:nvSpPr>
          <p:cNvPr id="8" name="Rectangle: Rounded Corners 7">
            <a:extLst>
              <a:ext uri="{FF2B5EF4-FFF2-40B4-BE49-F238E27FC236}">
                <a16:creationId xmlns:a16="http://schemas.microsoft.com/office/drawing/2014/main" id="{2F868703-1115-46D3-FC44-A5297EE9EBAF}"/>
              </a:ext>
            </a:extLst>
          </p:cNvPr>
          <p:cNvSpPr/>
          <p:nvPr/>
        </p:nvSpPr>
        <p:spPr>
          <a:xfrm>
            <a:off x="7073900" y="3567748"/>
            <a:ext cx="3937000" cy="15097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448944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E538-DDD7-DC9E-DD7F-CA9569C9A976}"/>
              </a:ext>
            </a:extLst>
          </p:cNvPr>
          <p:cNvSpPr>
            <a:spLocks noGrp="1"/>
          </p:cNvSpPr>
          <p:nvPr>
            <p:ph type="title"/>
          </p:nvPr>
        </p:nvSpPr>
        <p:spPr/>
        <p:txBody>
          <a:bodyPr>
            <a:noAutofit/>
          </a:bodyPr>
          <a:lstStyle/>
          <a:p>
            <a:r>
              <a:rPr lang="en-US" sz="4800" u="none" dirty="0"/>
              <a:t>Another Technical Debt Example</a:t>
            </a:r>
          </a:p>
        </p:txBody>
      </p:sp>
      <p:sp>
        <p:nvSpPr>
          <p:cNvPr id="4" name="Slide Number Placeholder 3">
            <a:extLst>
              <a:ext uri="{FF2B5EF4-FFF2-40B4-BE49-F238E27FC236}">
                <a16:creationId xmlns:a16="http://schemas.microsoft.com/office/drawing/2014/main" id="{2A22E212-DF0A-1BC1-8782-05595F0800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5" name="Rectangle: Rounded Corners 4">
            <a:extLst>
              <a:ext uri="{FF2B5EF4-FFF2-40B4-BE49-F238E27FC236}">
                <a16:creationId xmlns:a16="http://schemas.microsoft.com/office/drawing/2014/main" id="{5E7E1179-42BA-CD2C-F33F-AC30B546F5E6}"/>
              </a:ext>
            </a:extLst>
          </p:cNvPr>
          <p:cNvSpPr/>
          <p:nvPr/>
        </p:nvSpPr>
        <p:spPr>
          <a:xfrm>
            <a:off x="1181100" y="2520029"/>
            <a:ext cx="3937000" cy="15097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5400" b="1" dirty="0"/>
              <a:t>.NET 5</a:t>
            </a:r>
          </a:p>
          <a:p>
            <a:pPr algn="ctr"/>
            <a:r>
              <a:rPr lang="en-US" sz="2000" b="1" dirty="0"/>
              <a:t>Current Release</a:t>
            </a:r>
          </a:p>
        </p:txBody>
      </p:sp>
      <p:sp>
        <p:nvSpPr>
          <p:cNvPr id="6" name="Rectangle: Rounded Corners 5">
            <a:extLst>
              <a:ext uri="{FF2B5EF4-FFF2-40B4-BE49-F238E27FC236}">
                <a16:creationId xmlns:a16="http://schemas.microsoft.com/office/drawing/2014/main" id="{9C994154-9FD5-0ED1-82B7-F58381ED998B}"/>
              </a:ext>
            </a:extLst>
          </p:cNvPr>
          <p:cNvSpPr/>
          <p:nvPr/>
        </p:nvSpPr>
        <p:spPr>
          <a:xfrm>
            <a:off x="7073900" y="2520029"/>
            <a:ext cx="3937000" cy="15097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5400" b="1" dirty="0"/>
              <a:t>.NET 6</a:t>
            </a:r>
          </a:p>
          <a:p>
            <a:pPr algn="ctr"/>
            <a:r>
              <a:rPr lang="en-US" sz="2000" b="1" dirty="0"/>
              <a:t>LTS Release</a:t>
            </a:r>
          </a:p>
        </p:txBody>
      </p:sp>
    </p:spTree>
    <p:extLst>
      <p:ext uri="{BB962C8B-B14F-4D97-AF65-F5344CB8AC3E}">
        <p14:creationId xmlns:p14="http://schemas.microsoft.com/office/powerpoint/2010/main" val="76476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 y="1825625"/>
            <a:ext cx="10515600" cy="4349377"/>
          </a:xfrm>
          <a:prstGeom prst="rect">
            <a:avLst/>
          </a:prstGeom>
        </p:spPr>
      </p:pic>
    </p:spTree>
    <p:extLst>
      <p:ext uri="{BB962C8B-B14F-4D97-AF65-F5344CB8AC3E}">
        <p14:creationId xmlns:p14="http://schemas.microsoft.com/office/powerpoint/2010/main" val="2936256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E538-DDD7-DC9E-DD7F-CA9569C9A976}"/>
              </a:ext>
            </a:extLst>
          </p:cNvPr>
          <p:cNvSpPr>
            <a:spLocks noGrp="1"/>
          </p:cNvSpPr>
          <p:nvPr>
            <p:ph type="title"/>
          </p:nvPr>
        </p:nvSpPr>
        <p:spPr/>
        <p:txBody>
          <a:bodyPr>
            <a:noAutofit/>
          </a:bodyPr>
          <a:lstStyle/>
          <a:p>
            <a:r>
              <a:rPr lang="en-US" sz="4800" u="none" dirty="0"/>
              <a:t>Another Technical Debt Example</a:t>
            </a:r>
          </a:p>
        </p:txBody>
      </p:sp>
      <p:sp>
        <p:nvSpPr>
          <p:cNvPr id="4" name="Slide Number Placeholder 3">
            <a:extLst>
              <a:ext uri="{FF2B5EF4-FFF2-40B4-BE49-F238E27FC236}">
                <a16:creationId xmlns:a16="http://schemas.microsoft.com/office/drawing/2014/main" id="{2A22E212-DF0A-1BC1-8782-05595F0800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pic>
        <p:nvPicPr>
          <p:cNvPr id="3" name="Content Placeholder 4" descr="A picture containing diagram&#10;&#10;Description automatically generated">
            <a:extLst>
              <a:ext uri="{FF2B5EF4-FFF2-40B4-BE49-F238E27FC236}">
                <a16:creationId xmlns:a16="http://schemas.microsoft.com/office/drawing/2014/main" id="{67D713C3-812F-FA19-51A6-BB65F3D405A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9207" y="1803583"/>
            <a:ext cx="11413585" cy="3250833"/>
          </a:xfrm>
          <a:prstGeom prst="rect">
            <a:avLst/>
          </a:prstGeom>
          <a:noFill/>
        </p:spPr>
      </p:pic>
    </p:spTree>
    <p:extLst>
      <p:ext uri="{BB962C8B-B14F-4D97-AF65-F5344CB8AC3E}">
        <p14:creationId xmlns:p14="http://schemas.microsoft.com/office/powerpoint/2010/main" val="2177458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F138-48B5-1AD5-0872-6391147DF0C1}"/>
              </a:ext>
            </a:extLst>
          </p:cNvPr>
          <p:cNvSpPr>
            <a:spLocks noGrp="1"/>
          </p:cNvSpPr>
          <p:nvPr>
            <p:ph type="title"/>
          </p:nvPr>
        </p:nvSpPr>
        <p:spPr/>
        <p:txBody>
          <a:bodyPr>
            <a:normAutofit fontScale="90000"/>
          </a:bodyPr>
          <a:lstStyle/>
          <a:p>
            <a:r>
              <a:rPr lang="en-US" u="none" dirty="0"/>
              <a:t>Pros and Cons of Technical Debt</a:t>
            </a:r>
          </a:p>
        </p:txBody>
      </p:sp>
      <p:sp>
        <p:nvSpPr>
          <p:cNvPr id="3" name="Slide Number Placeholder 2">
            <a:extLst>
              <a:ext uri="{FF2B5EF4-FFF2-40B4-BE49-F238E27FC236}">
                <a16:creationId xmlns:a16="http://schemas.microsoft.com/office/drawing/2014/main" id="{33C366DD-3780-07F0-517F-B55479133C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713303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5964-8C2E-E8C6-6684-4D185044D6E7}"/>
              </a:ext>
            </a:extLst>
          </p:cNvPr>
          <p:cNvSpPr>
            <a:spLocks noGrp="1"/>
          </p:cNvSpPr>
          <p:nvPr>
            <p:ph type="title"/>
          </p:nvPr>
        </p:nvSpPr>
        <p:spPr/>
        <p:txBody>
          <a:bodyPr/>
          <a:lstStyle/>
          <a:p>
            <a:r>
              <a:rPr lang="en-US" u="none" dirty="0"/>
              <a:t>Technical Debt Pros</a:t>
            </a:r>
          </a:p>
        </p:txBody>
      </p:sp>
      <p:sp>
        <p:nvSpPr>
          <p:cNvPr id="3" name="Text Placeholder 2">
            <a:extLst>
              <a:ext uri="{FF2B5EF4-FFF2-40B4-BE49-F238E27FC236}">
                <a16:creationId xmlns:a16="http://schemas.microsoft.com/office/drawing/2014/main" id="{DE130FE9-332A-1D6A-F012-1BF2C8BA970A}"/>
              </a:ext>
            </a:extLst>
          </p:cNvPr>
          <p:cNvSpPr>
            <a:spLocks noGrp="1"/>
          </p:cNvSpPr>
          <p:nvPr>
            <p:ph type="body" idx="1"/>
          </p:nvPr>
        </p:nvSpPr>
        <p:spPr/>
        <p:txBody>
          <a:bodyPr/>
          <a:lstStyle/>
          <a:p>
            <a:pPr marL="0" indent="0">
              <a:buNone/>
            </a:pPr>
            <a:r>
              <a:rPr lang="en-US" b="1" u="sng" dirty="0"/>
              <a:t>Supplier</a:t>
            </a:r>
          </a:p>
          <a:p>
            <a:r>
              <a:rPr lang="en-US" sz="3200" dirty="0"/>
              <a:t>Faster time to market</a:t>
            </a:r>
          </a:p>
          <a:p>
            <a:r>
              <a:rPr lang="en-US" sz="3200" dirty="0"/>
              <a:t>Short term competitive advantage</a:t>
            </a:r>
          </a:p>
        </p:txBody>
      </p:sp>
      <p:sp>
        <p:nvSpPr>
          <p:cNvPr id="4" name="Text Placeholder 3">
            <a:extLst>
              <a:ext uri="{FF2B5EF4-FFF2-40B4-BE49-F238E27FC236}">
                <a16:creationId xmlns:a16="http://schemas.microsoft.com/office/drawing/2014/main" id="{F876CA46-DBFA-98DE-E243-A0E4D507A996}"/>
              </a:ext>
            </a:extLst>
          </p:cNvPr>
          <p:cNvSpPr>
            <a:spLocks noGrp="1"/>
          </p:cNvSpPr>
          <p:nvPr>
            <p:ph type="body" idx="2"/>
          </p:nvPr>
        </p:nvSpPr>
        <p:spPr/>
        <p:txBody>
          <a:bodyPr/>
          <a:lstStyle/>
          <a:p>
            <a:pPr marL="0" indent="0">
              <a:buNone/>
            </a:pPr>
            <a:r>
              <a:rPr lang="en-US" b="1" u="sng" dirty="0"/>
              <a:t>Customer</a:t>
            </a:r>
          </a:p>
          <a:p>
            <a:r>
              <a:rPr lang="en-US" sz="3200" dirty="0"/>
              <a:t>New features faster</a:t>
            </a:r>
          </a:p>
          <a:p>
            <a:r>
              <a:rPr lang="en-US" sz="3200" dirty="0"/>
              <a:t>Short term capital preservation</a:t>
            </a:r>
          </a:p>
        </p:txBody>
      </p:sp>
      <p:sp>
        <p:nvSpPr>
          <p:cNvPr id="5" name="Slide Number Placeholder 4">
            <a:extLst>
              <a:ext uri="{FF2B5EF4-FFF2-40B4-BE49-F238E27FC236}">
                <a16:creationId xmlns:a16="http://schemas.microsoft.com/office/drawing/2014/main" id="{C3AD4B52-1636-9AF2-474C-C9D5E7596F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421351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7A27-D6C1-66A8-B721-7B42EDB0930B}"/>
              </a:ext>
            </a:extLst>
          </p:cNvPr>
          <p:cNvSpPr>
            <a:spLocks noGrp="1"/>
          </p:cNvSpPr>
          <p:nvPr>
            <p:ph type="title"/>
          </p:nvPr>
        </p:nvSpPr>
        <p:spPr/>
        <p:txBody>
          <a:bodyPr/>
          <a:lstStyle/>
          <a:p>
            <a:r>
              <a:rPr lang="en-US" u="none" dirty="0"/>
              <a:t>Technical Debt Cons</a:t>
            </a:r>
          </a:p>
        </p:txBody>
      </p:sp>
      <p:sp>
        <p:nvSpPr>
          <p:cNvPr id="3" name="Text Placeholder 2">
            <a:extLst>
              <a:ext uri="{FF2B5EF4-FFF2-40B4-BE49-F238E27FC236}">
                <a16:creationId xmlns:a16="http://schemas.microsoft.com/office/drawing/2014/main" id="{1FEBAB7A-970F-0900-2606-B746D01F43B6}"/>
              </a:ext>
            </a:extLst>
          </p:cNvPr>
          <p:cNvSpPr>
            <a:spLocks noGrp="1"/>
          </p:cNvSpPr>
          <p:nvPr>
            <p:ph type="body" idx="1"/>
          </p:nvPr>
        </p:nvSpPr>
        <p:spPr/>
        <p:txBody>
          <a:bodyPr>
            <a:normAutofit/>
          </a:bodyPr>
          <a:lstStyle/>
          <a:p>
            <a:pPr marL="0" indent="0">
              <a:buNone/>
            </a:pPr>
            <a:r>
              <a:rPr lang="en-US" sz="2800" b="1" u="sng" dirty="0"/>
              <a:t>Supplier</a:t>
            </a:r>
          </a:p>
          <a:p>
            <a:r>
              <a:rPr lang="en-US" sz="2200" dirty="0"/>
              <a:t>Degradation of quality</a:t>
            </a:r>
          </a:p>
          <a:p>
            <a:r>
              <a:rPr lang="en-US" sz="2200" dirty="0"/>
              <a:t>Limits ability to innovate</a:t>
            </a:r>
          </a:p>
          <a:p>
            <a:r>
              <a:rPr lang="en-US" sz="2200" dirty="0"/>
              <a:t>Longer development cycles</a:t>
            </a:r>
          </a:p>
          <a:p>
            <a:r>
              <a:rPr lang="en-US" sz="2200" dirty="0"/>
              <a:t>Less responsive to market changes</a:t>
            </a:r>
          </a:p>
          <a:p>
            <a:r>
              <a:rPr lang="en-US" sz="2200" dirty="0"/>
              <a:t>Customer churn</a:t>
            </a:r>
          </a:p>
          <a:p>
            <a:r>
              <a:rPr lang="en-US" sz="2200" dirty="0"/>
              <a:t>Developer churn</a:t>
            </a:r>
          </a:p>
        </p:txBody>
      </p:sp>
      <p:sp>
        <p:nvSpPr>
          <p:cNvPr id="4" name="Text Placeholder 3">
            <a:extLst>
              <a:ext uri="{FF2B5EF4-FFF2-40B4-BE49-F238E27FC236}">
                <a16:creationId xmlns:a16="http://schemas.microsoft.com/office/drawing/2014/main" id="{FC30F942-6236-4914-C60C-BC359DD9C0F1}"/>
              </a:ext>
            </a:extLst>
          </p:cNvPr>
          <p:cNvSpPr>
            <a:spLocks noGrp="1"/>
          </p:cNvSpPr>
          <p:nvPr>
            <p:ph type="body" idx="2"/>
          </p:nvPr>
        </p:nvSpPr>
        <p:spPr/>
        <p:txBody>
          <a:bodyPr>
            <a:normAutofit/>
          </a:bodyPr>
          <a:lstStyle/>
          <a:p>
            <a:pPr marL="0" indent="0">
              <a:buNone/>
            </a:pPr>
            <a:r>
              <a:rPr lang="en-US" sz="2800" b="1" u="sng" dirty="0"/>
              <a:t>Customer</a:t>
            </a:r>
          </a:p>
          <a:p>
            <a:r>
              <a:rPr lang="en-US" sz="2200" dirty="0"/>
              <a:t>Higher upgrade costs</a:t>
            </a:r>
          </a:p>
          <a:p>
            <a:r>
              <a:rPr lang="en-US" sz="2200" dirty="0"/>
              <a:t>System compatibility issues</a:t>
            </a:r>
          </a:p>
          <a:p>
            <a:r>
              <a:rPr lang="en-US" sz="2200" dirty="0"/>
              <a:t>Poor end user experience</a:t>
            </a:r>
          </a:p>
          <a:p>
            <a:r>
              <a:rPr lang="en-US" sz="2200" dirty="0"/>
              <a:t>Less responsive to market changes</a:t>
            </a:r>
          </a:p>
          <a:p>
            <a:r>
              <a:rPr lang="en-US" sz="2200" dirty="0"/>
              <a:t>Poor IT morale</a:t>
            </a:r>
          </a:p>
        </p:txBody>
      </p:sp>
      <p:sp>
        <p:nvSpPr>
          <p:cNvPr id="5" name="Slide Number Placeholder 4">
            <a:extLst>
              <a:ext uri="{FF2B5EF4-FFF2-40B4-BE49-F238E27FC236}">
                <a16:creationId xmlns:a16="http://schemas.microsoft.com/office/drawing/2014/main" id="{4D8396AF-98F7-043E-904E-BBDFEFE5E9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414133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A71B1-4B9C-2106-B768-EB2ABE78AC2A}"/>
              </a:ext>
            </a:extLst>
          </p:cNvPr>
          <p:cNvSpPr>
            <a:spLocks noGrp="1"/>
          </p:cNvSpPr>
          <p:nvPr>
            <p:ph type="title"/>
          </p:nvPr>
        </p:nvSpPr>
        <p:spPr/>
        <p:txBody>
          <a:bodyPr>
            <a:normAutofit fontScale="90000"/>
          </a:bodyPr>
          <a:lstStyle/>
          <a:p>
            <a:r>
              <a:rPr lang="en-US" u="none" dirty="0"/>
              <a:t>What causes technical debt?</a:t>
            </a:r>
          </a:p>
        </p:txBody>
      </p:sp>
      <p:sp>
        <p:nvSpPr>
          <p:cNvPr id="3" name="Slide Number Placeholder 2">
            <a:extLst>
              <a:ext uri="{FF2B5EF4-FFF2-40B4-BE49-F238E27FC236}">
                <a16:creationId xmlns:a16="http://schemas.microsoft.com/office/drawing/2014/main" id="{8EE0BBC8-2BB8-46EA-5FFF-279E88C4BD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1164613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A226-4D3F-A418-4A4D-071AD275B848}"/>
              </a:ext>
            </a:extLst>
          </p:cNvPr>
          <p:cNvSpPr>
            <a:spLocks noGrp="1"/>
          </p:cNvSpPr>
          <p:nvPr>
            <p:ph type="title"/>
          </p:nvPr>
        </p:nvSpPr>
        <p:spPr/>
        <p:txBody>
          <a:bodyPr/>
          <a:lstStyle/>
          <a:p>
            <a:r>
              <a:rPr lang="en-US" u="none" dirty="0"/>
              <a:t>Insufficient up-front definition</a:t>
            </a:r>
          </a:p>
        </p:txBody>
      </p:sp>
      <p:pic>
        <p:nvPicPr>
          <p:cNvPr id="7" name="Picture Placeholder 6">
            <a:extLst>
              <a:ext uri="{FF2B5EF4-FFF2-40B4-BE49-F238E27FC236}">
                <a16:creationId xmlns:a16="http://schemas.microsoft.com/office/drawing/2014/main" id="{55B93E5C-49EC-A8CE-8D99-02EBF8DE964E}"/>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EB35CEF9-6AE7-BD6C-3DEA-8F3E25F2E21B}"/>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0EBAD852-D753-D0C0-3086-D53D35D293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extLst>
      <p:ext uri="{BB962C8B-B14F-4D97-AF65-F5344CB8AC3E}">
        <p14:creationId xmlns:p14="http://schemas.microsoft.com/office/powerpoint/2010/main" val="636148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2D3E-26DF-62AD-E630-1229A6EF7814}"/>
              </a:ext>
            </a:extLst>
          </p:cNvPr>
          <p:cNvSpPr>
            <a:spLocks noGrp="1"/>
          </p:cNvSpPr>
          <p:nvPr>
            <p:ph type="title"/>
          </p:nvPr>
        </p:nvSpPr>
        <p:spPr/>
        <p:txBody>
          <a:bodyPr/>
          <a:lstStyle/>
          <a:p>
            <a:r>
              <a:rPr lang="en-US" u="none" dirty="0"/>
              <a:t>Business Pressures</a:t>
            </a:r>
          </a:p>
        </p:txBody>
      </p:sp>
      <p:pic>
        <p:nvPicPr>
          <p:cNvPr id="7" name="Picture Placeholder 6">
            <a:extLst>
              <a:ext uri="{FF2B5EF4-FFF2-40B4-BE49-F238E27FC236}">
                <a16:creationId xmlns:a16="http://schemas.microsoft.com/office/drawing/2014/main" id="{94F69769-7F79-4017-BD43-19A8F53F5CB0}"/>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E043F573-A112-D061-30D2-35E5A394B6F6}"/>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B8B00E07-25A0-A867-18B4-E0A2913AB7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4104543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E700-D069-30B4-C950-EEFCD12A54EE}"/>
              </a:ext>
            </a:extLst>
          </p:cNvPr>
          <p:cNvSpPr>
            <a:spLocks noGrp="1"/>
          </p:cNvSpPr>
          <p:nvPr>
            <p:ph type="title"/>
          </p:nvPr>
        </p:nvSpPr>
        <p:spPr/>
        <p:txBody>
          <a:bodyPr/>
          <a:lstStyle/>
          <a:p>
            <a:r>
              <a:rPr lang="en-US" u="none" dirty="0"/>
              <a:t>Lack of process or understanding</a:t>
            </a:r>
          </a:p>
        </p:txBody>
      </p:sp>
      <p:pic>
        <p:nvPicPr>
          <p:cNvPr id="7" name="Picture Placeholder 6">
            <a:extLst>
              <a:ext uri="{FF2B5EF4-FFF2-40B4-BE49-F238E27FC236}">
                <a16:creationId xmlns:a16="http://schemas.microsoft.com/office/drawing/2014/main" id="{059AE862-3A29-6953-B3E2-D6F9DF77A66A}"/>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ED243C0E-E354-4F68-2D81-8D675815148D}"/>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080DEA80-DF4E-3C73-9EBF-2A30A94257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565069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A454-0736-AAFD-D0AF-A5B31C4372E4}"/>
              </a:ext>
            </a:extLst>
          </p:cNvPr>
          <p:cNvSpPr>
            <a:spLocks noGrp="1"/>
          </p:cNvSpPr>
          <p:nvPr>
            <p:ph type="title"/>
          </p:nvPr>
        </p:nvSpPr>
        <p:spPr/>
        <p:txBody>
          <a:bodyPr/>
          <a:lstStyle/>
          <a:p>
            <a:r>
              <a:rPr lang="en-US" u="none" dirty="0"/>
              <a:t>Tightly-coupled components</a:t>
            </a:r>
          </a:p>
        </p:txBody>
      </p:sp>
      <p:pic>
        <p:nvPicPr>
          <p:cNvPr id="7" name="Picture Placeholder 6">
            <a:extLst>
              <a:ext uri="{FF2B5EF4-FFF2-40B4-BE49-F238E27FC236}">
                <a16:creationId xmlns:a16="http://schemas.microsoft.com/office/drawing/2014/main" id="{BE43013C-34EE-77CB-D30F-4C60C7C523EF}"/>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6BFDF552-5BD7-324F-619D-491A98F167EC}"/>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B715E682-4FB5-AF45-2450-4F8F3C39E5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Tree>
    <p:extLst>
      <p:ext uri="{BB962C8B-B14F-4D97-AF65-F5344CB8AC3E}">
        <p14:creationId xmlns:p14="http://schemas.microsoft.com/office/powerpoint/2010/main" val="3987928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6E27-2F2B-4EFD-3204-15A1A492124B}"/>
              </a:ext>
            </a:extLst>
          </p:cNvPr>
          <p:cNvSpPr>
            <a:spLocks noGrp="1"/>
          </p:cNvSpPr>
          <p:nvPr>
            <p:ph type="title"/>
          </p:nvPr>
        </p:nvSpPr>
        <p:spPr/>
        <p:txBody>
          <a:bodyPr/>
          <a:lstStyle/>
          <a:p>
            <a:r>
              <a:rPr lang="en-US" u="none" dirty="0"/>
              <a:t>Lack of test suite</a:t>
            </a:r>
          </a:p>
        </p:txBody>
      </p:sp>
      <p:pic>
        <p:nvPicPr>
          <p:cNvPr id="7" name="Picture Placeholder 6">
            <a:extLst>
              <a:ext uri="{FF2B5EF4-FFF2-40B4-BE49-F238E27FC236}">
                <a16:creationId xmlns:a16="http://schemas.microsoft.com/office/drawing/2014/main" id="{9AB564D2-0A4D-AB95-1A7F-82816684286A}"/>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524DF75F-0E3D-BADA-D6EC-D5A68082F1D7}"/>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721A641C-07DD-7CD0-CF82-302EEF96E9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
        <p:nvSpPr>
          <p:cNvPr id="8" name="&quot;Not Allowed&quot; Symbol 7">
            <a:extLst>
              <a:ext uri="{FF2B5EF4-FFF2-40B4-BE49-F238E27FC236}">
                <a16:creationId xmlns:a16="http://schemas.microsoft.com/office/drawing/2014/main" id="{633F40BA-6578-BBBD-9E63-7F3BF79EA437}"/>
              </a:ext>
            </a:extLst>
          </p:cNvPr>
          <p:cNvSpPr/>
          <p:nvPr/>
        </p:nvSpPr>
        <p:spPr>
          <a:xfrm>
            <a:off x="5180012" y="996950"/>
            <a:ext cx="6172200" cy="4787162"/>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887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38200" y="1825625"/>
            <a:ext cx="10570845" cy="4349377"/>
          </a:xfrm>
          <a:prstGeom prst="rect">
            <a:avLst/>
          </a:prstGeom>
        </p:spPr>
      </p:pic>
    </p:spTree>
    <p:extLst>
      <p:ext uri="{BB962C8B-B14F-4D97-AF65-F5344CB8AC3E}">
        <p14:creationId xmlns:p14="http://schemas.microsoft.com/office/powerpoint/2010/main" val="695830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25567-946E-15E2-AD90-C84885F75E65}"/>
              </a:ext>
            </a:extLst>
          </p:cNvPr>
          <p:cNvSpPr>
            <a:spLocks noGrp="1"/>
          </p:cNvSpPr>
          <p:nvPr>
            <p:ph type="title"/>
          </p:nvPr>
        </p:nvSpPr>
        <p:spPr/>
        <p:txBody>
          <a:bodyPr/>
          <a:lstStyle/>
          <a:p>
            <a:r>
              <a:rPr lang="en-US" u="none" dirty="0"/>
              <a:t>Lack of documentation</a:t>
            </a:r>
          </a:p>
        </p:txBody>
      </p:sp>
      <p:pic>
        <p:nvPicPr>
          <p:cNvPr id="7" name="Picture Placeholder 6">
            <a:extLst>
              <a:ext uri="{FF2B5EF4-FFF2-40B4-BE49-F238E27FC236}">
                <a16:creationId xmlns:a16="http://schemas.microsoft.com/office/drawing/2014/main" id="{4250E8AD-2E36-C29D-F98C-97A1ABF7409B}"/>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A9C24351-0047-9FE5-BDAC-AA091E95AFE3}"/>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2E43CD3D-1DAA-7EBD-D85D-B9A4A4040A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Tree>
    <p:extLst>
      <p:ext uri="{BB962C8B-B14F-4D97-AF65-F5344CB8AC3E}">
        <p14:creationId xmlns:p14="http://schemas.microsoft.com/office/powerpoint/2010/main" val="2689830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D4233-4323-6351-F7B2-56C981D26AE0}"/>
              </a:ext>
            </a:extLst>
          </p:cNvPr>
          <p:cNvSpPr>
            <a:spLocks noGrp="1"/>
          </p:cNvSpPr>
          <p:nvPr>
            <p:ph type="title"/>
          </p:nvPr>
        </p:nvSpPr>
        <p:spPr/>
        <p:txBody>
          <a:bodyPr/>
          <a:lstStyle/>
          <a:p>
            <a:r>
              <a:rPr lang="en-US" u="none" dirty="0"/>
              <a:t>Lack of collaboration</a:t>
            </a:r>
          </a:p>
        </p:txBody>
      </p:sp>
      <p:pic>
        <p:nvPicPr>
          <p:cNvPr id="7" name="Picture Placeholder 6">
            <a:extLst>
              <a:ext uri="{FF2B5EF4-FFF2-40B4-BE49-F238E27FC236}">
                <a16:creationId xmlns:a16="http://schemas.microsoft.com/office/drawing/2014/main" id="{17CCB5D6-18A3-FFFC-B2C7-3C994B5C8FBB}"/>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B39A06DB-B947-049B-FBBD-22AF39ED177E}"/>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A2C8CE70-0670-FCEE-3AE3-486B7AC89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Tree>
    <p:extLst>
      <p:ext uri="{BB962C8B-B14F-4D97-AF65-F5344CB8AC3E}">
        <p14:creationId xmlns:p14="http://schemas.microsoft.com/office/powerpoint/2010/main" val="220564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8B2D-B844-981A-BAA4-4CF3119E2E92}"/>
              </a:ext>
            </a:extLst>
          </p:cNvPr>
          <p:cNvSpPr>
            <a:spLocks noGrp="1"/>
          </p:cNvSpPr>
          <p:nvPr>
            <p:ph type="title"/>
          </p:nvPr>
        </p:nvSpPr>
        <p:spPr/>
        <p:txBody>
          <a:bodyPr/>
          <a:lstStyle/>
          <a:p>
            <a:r>
              <a:rPr lang="en-US" u="none" dirty="0"/>
              <a:t>Parallel development</a:t>
            </a:r>
          </a:p>
        </p:txBody>
      </p:sp>
      <p:pic>
        <p:nvPicPr>
          <p:cNvPr id="7" name="Picture Placeholder 6">
            <a:extLst>
              <a:ext uri="{FF2B5EF4-FFF2-40B4-BE49-F238E27FC236}">
                <a16:creationId xmlns:a16="http://schemas.microsoft.com/office/drawing/2014/main" id="{4BDA2711-4764-6671-BE96-F60C58EBE0A8}"/>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666666DF-DF6F-0AC8-D56D-FE58BBB124D8}"/>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9FB554FB-6CF0-7F9B-7282-5CE28E7776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Tree>
    <p:extLst>
      <p:ext uri="{BB962C8B-B14F-4D97-AF65-F5344CB8AC3E}">
        <p14:creationId xmlns:p14="http://schemas.microsoft.com/office/powerpoint/2010/main" val="4018920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498A-43AF-49A9-AE23-932FD3DA326F}"/>
              </a:ext>
            </a:extLst>
          </p:cNvPr>
          <p:cNvSpPr>
            <a:spLocks noGrp="1"/>
          </p:cNvSpPr>
          <p:nvPr>
            <p:ph type="title"/>
          </p:nvPr>
        </p:nvSpPr>
        <p:spPr/>
        <p:txBody>
          <a:bodyPr/>
          <a:lstStyle/>
          <a:p>
            <a:r>
              <a:rPr lang="en-US" u="none" dirty="0"/>
              <a:t>Delayed refactoring</a:t>
            </a:r>
          </a:p>
        </p:txBody>
      </p:sp>
      <p:pic>
        <p:nvPicPr>
          <p:cNvPr id="7" name="Picture Placeholder 6">
            <a:extLst>
              <a:ext uri="{FF2B5EF4-FFF2-40B4-BE49-F238E27FC236}">
                <a16:creationId xmlns:a16="http://schemas.microsoft.com/office/drawing/2014/main" id="{DDA5856E-0FC5-7A29-BE76-485F72350BBD}"/>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A99DF9FF-CC93-E327-1C97-1696781F8E6F}"/>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9D58302D-2052-84D5-C8AD-F05BEF1965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Tree>
    <p:extLst>
      <p:ext uri="{BB962C8B-B14F-4D97-AF65-F5344CB8AC3E}">
        <p14:creationId xmlns:p14="http://schemas.microsoft.com/office/powerpoint/2010/main" val="2219688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90C2-B628-7CB3-38F4-B14963E2CFCB}"/>
              </a:ext>
            </a:extLst>
          </p:cNvPr>
          <p:cNvSpPr>
            <a:spLocks noGrp="1"/>
          </p:cNvSpPr>
          <p:nvPr>
            <p:ph type="title"/>
          </p:nvPr>
        </p:nvSpPr>
        <p:spPr/>
        <p:txBody>
          <a:bodyPr/>
          <a:lstStyle/>
          <a:p>
            <a:r>
              <a:rPr lang="en-US" u="none" dirty="0"/>
              <a:t>Lack of alignments to standards</a:t>
            </a:r>
          </a:p>
        </p:txBody>
      </p:sp>
      <p:pic>
        <p:nvPicPr>
          <p:cNvPr id="7" name="Picture Placeholder 6">
            <a:extLst>
              <a:ext uri="{FF2B5EF4-FFF2-40B4-BE49-F238E27FC236}">
                <a16:creationId xmlns:a16="http://schemas.microsoft.com/office/drawing/2014/main" id="{33B0368C-5547-098C-2CD1-A417300E2578}"/>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C729F6BA-CB1D-60F1-E014-4B82F07CD598}"/>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2742F96C-93C9-2F07-37B3-095E1A1FB4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Tree>
    <p:extLst>
      <p:ext uri="{BB962C8B-B14F-4D97-AF65-F5344CB8AC3E}">
        <p14:creationId xmlns:p14="http://schemas.microsoft.com/office/powerpoint/2010/main" val="3395493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2857-5888-E4C3-68B6-B6638B6E2067}"/>
              </a:ext>
            </a:extLst>
          </p:cNvPr>
          <p:cNvSpPr>
            <a:spLocks noGrp="1"/>
          </p:cNvSpPr>
          <p:nvPr>
            <p:ph type="title"/>
          </p:nvPr>
        </p:nvSpPr>
        <p:spPr/>
        <p:txBody>
          <a:bodyPr/>
          <a:lstStyle/>
          <a:p>
            <a:r>
              <a:rPr lang="en-US" u="none" dirty="0"/>
              <a:t>Lack of knowledge</a:t>
            </a:r>
          </a:p>
        </p:txBody>
      </p:sp>
      <p:pic>
        <p:nvPicPr>
          <p:cNvPr id="7" name="Picture Placeholder 6">
            <a:extLst>
              <a:ext uri="{FF2B5EF4-FFF2-40B4-BE49-F238E27FC236}">
                <a16:creationId xmlns:a16="http://schemas.microsoft.com/office/drawing/2014/main" id="{605F0812-D294-1761-772E-59BDB2E2F0D1}"/>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87463FA4-8E5E-6A2C-A1D3-B81AEFCD609D}"/>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9A602604-ED1F-C593-F272-DC872DEDD9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1191098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D4A8-43C2-8B54-15B3-2421FB84D9C9}"/>
              </a:ext>
            </a:extLst>
          </p:cNvPr>
          <p:cNvSpPr>
            <a:spLocks noGrp="1"/>
          </p:cNvSpPr>
          <p:nvPr>
            <p:ph type="title"/>
          </p:nvPr>
        </p:nvSpPr>
        <p:spPr/>
        <p:txBody>
          <a:bodyPr/>
          <a:lstStyle/>
          <a:p>
            <a:r>
              <a:rPr lang="en-US" u="none" dirty="0"/>
              <a:t>Lack of ownership</a:t>
            </a:r>
          </a:p>
        </p:txBody>
      </p:sp>
      <p:pic>
        <p:nvPicPr>
          <p:cNvPr id="7" name="Picture Placeholder 6">
            <a:extLst>
              <a:ext uri="{FF2B5EF4-FFF2-40B4-BE49-F238E27FC236}">
                <a16:creationId xmlns:a16="http://schemas.microsoft.com/office/drawing/2014/main" id="{C2CB3EEC-4BA1-074A-47F9-A1FEEBE076BC}"/>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2D468318-EBF4-9B01-FE26-A4C07276AE8B}"/>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EE3EB051-4C06-F7B3-A6AC-DD3B64144B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2935198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57DC0-EB44-8C84-26ED-C8F8C5F94B16}"/>
              </a:ext>
            </a:extLst>
          </p:cNvPr>
          <p:cNvSpPr>
            <a:spLocks noGrp="1"/>
          </p:cNvSpPr>
          <p:nvPr>
            <p:ph type="title"/>
          </p:nvPr>
        </p:nvSpPr>
        <p:spPr/>
        <p:txBody>
          <a:bodyPr/>
          <a:lstStyle/>
          <a:p>
            <a:r>
              <a:rPr lang="en-US" u="none" dirty="0"/>
              <a:t>Poor technical leadership</a:t>
            </a:r>
          </a:p>
        </p:txBody>
      </p:sp>
      <p:pic>
        <p:nvPicPr>
          <p:cNvPr id="7" name="Picture Placeholder 6">
            <a:extLst>
              <a:ext uri="{FF2B5EF4-FFF2-40B4-BE49-F238E27FC236}">
                <a16:creationId xmlns:a16="http://schemas.microsoft.com/office/drawing/2014/main" id="{C6BC08FE-0C1C-ED4E-BFBB-34DC4FE1829A}"/>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FB01E761-2522-4CEE-0596-EF3ACFD48A4B}"/>
              </a:ext>
            </a:extLst>
          </p:cNvPr>
          <p:cNvSpPr>
            <a:spLocks noGrp="1"/>
          </p:cNvSpPr>
          <p:nvPr>
            <p:ph type="body" idx="1"/>
          </p:nvPr>
        </p:nvSpPr>
        <p:spPr/>
        <p:txBody>
          <a:bodyPr/>
          <a:lstStyle/>
          <a:p>
            <a:r>
              <a:rPr lang="en-US" dirty="0"/>
              <a:t>What causes technical debt?</a:t>
            </a:r>
          </a:p>
        </p:txBody>
      </p:sp>
      <p:sp>
        <p:nvSpPr>
          <p:cNvPr id="5" name="Slide Number Placeholder 4">
            <a:extLst>
              <a:ext uri="{FF2B5EF4-FFF2-40B4-BE49-F238E27FC236}">
                <a16:creationId xmlns:a16="http://schemas.microsoft.com/office/drawing/2014/main" id="{DF1B68D5-F1D8-34C5-8ECC-8E47B040C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2835467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22FE-94CE-75EC-1570-870F553BCC17}"/>
              </a:ext>
            </a:extLst>
          </p:cNvPr>
          <p:cNvSpPr>
            <a:spLocks noGrp="1"/>
          </p:cNvSpPr>
          <p:nvPr>
            <p:ph type="title"/>
          </p:nvPr>
        </p:nvSpPr>
        <p:spPr/>
        <p:txBody>
          <a:bodyPr/>
          <a:lstStyle/>
          <a:p>
            <a:r>
              <a:rPr lang="en-US" u="none" dirty="0"/>
              <a:t>Last minute specification changes</a:t>
            </a:r>
          </a:p>
        </p:txBody>
      </p:sp>
      <p:pic>
        <p:nvPicPr>
          <p:cNvPr id="7" name="Picture Placeholder 6">
            <a:extLst>
              <a:ext uri="{FF2B5EF4-FFF2-40B4-BE49-F238E27FC236}">
                <a16:creationId xmlns:a16="http://schemas.microsoft.com/office/drawing/2014/main" id="{7C06E2B1-0BB3-E6F2-FD81-A916E17677FE}"/>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EBC77D6F-CC12-6600-2A97-976CE53941B8}"/>
              </a:ext>
            </a:extLst>
          </p:cNvPr>
          <p:cNvSpPr>
            <a:spLocks noGrp="1"/>
          </p:cNvSpPr>
          <p:nvPr>
            <p:ph type="body" idx="1"/>
          </p:nvPr>
        </p:nvSpPr>
        <p:spPr/>
        <p:txBody>
          <a:bodyPr/>
          <a:lstStyle/>
          <a:p>
            <a:r>
              <a:rPr lang="en-US" dirty="0"/>
              <a:t>What causes technical </a:t>
            </a:r>
            <a:r>
              <a:rPr lang="en-US" dirty="0" err="1"/>
              <a:t>dbt</a:t>
            </a:r>
            <a:r>
              <a:rPr lang="en-US" dirty="0"/>
              <a:t>?</a:t>
            </a:r>
          </a:p>
        </p:txBody>
      </p:sp>
      <p:sp>
        <p:nvSpPr>
          <p:cNvPr id="5" name="Slide Number Placeholder 4">
            <a:extLst>
              <a:ext uri="{FF2B5EF4-FFF2-40B4-BE49-F238E27FC236}">
                <a16:creationId xmlns:a16="http://schemas.microsoft.com/office/drawing/2014/main" id="{7E8DBEA3-5500-2EDE-A06C-F4E63E2C54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3997875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7C82-3D40-789E-F8E7-D4A2E45775BE}"/>
              </a:ext>
            </a:extLst>
          </p:cNvPr>
          <p:cNvSpPr>
            <a:spLocks noGrp="1"/>
          </p:cNvSpPr>
          <p:nvPr>
            <p:ph type="title"/>
          </p:nvPr>
        </p:nvSpPr>
        <p:spPr/>
        <p:txBody>
          <a:bodyPr>
            <a:normAutofit fontScale="90000"/>
          </a:bodyPr>
          <a:lstStyle/>
          <a:p>
            <a:r>
              <a:rPr lang="en-US" u="none" dirty="0"/>
              <a:t>What causes technical debt?</a:t>
            </a:r>
          </a:p>
        </p:txBody>
      </p:sp>
      <p:sp>
        <p:nvSpPr>
          <p:cNvPr id="3" name="Text Placeholder 2">
            <a:extLst>
              <a:ext uri="{FF2B5EF4-FFF2-40B4-BE49-F238E27FC236}">
                <a16:creationId xmlns:a16="http://schemas.microsoft.com/office/drawing/2014/main" id="{9ECF670C-5F47-07B9-3A97-DCAD748C8B82}"/>
              </a:ext>
            </a:extLst>
          </p:cNvPr>
          <p:cNvSpPr>
            <a:spLocks noGrp="1"/>
          </p:cNvSpPr>
          <p:nvPr>
            <p:ph type="body" idx="1"/>
          </p:nvPr>
        </p:nvSpPr>
        <p:spPr/>
        <p:txBody>
          <a:bodyPr numCol="2">
            <a:normAutofit fontScale="77500" lnSpcReduction="20000"/>
          </a:bodyPr>
          <a:lstStyle/>
          <a:p>
            <a:r>
              <a:rPr lang="en-US" dirty="0"/>
              <a:t>Insufficient up-front definition</a:t>
            </a:r>
          </a:p>
          <a:p>
            <a:r>
              <a:rPr lang="en-US" dirty="0"/>
              <a:t>Business pressures</a:t>
            </a:r>
          </a:p>
          <a:p>
            <a:r>
              <a:rPr lang="en-US" dirty="0"/>
              <a:t>Lack of process of understanding</a:t>
            </a:r>
          </a:p>
          <a:p>
            <a:r>
              <a:rPr lang="en-US" dirty="0"/>
              <a:t>Tightly-coupled components</a:t>
            </a:r>
          </a:p>
          <a:p>
            <a:r>
              <a:rPr lang="en-US" dirty="0"/>
              <a:t>Lack of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a:t>
            </a:r>
          </a:p>
        </p:txBody>
      </p:sp>
      <p:sp>
        <p:nvSpPr>
          <p:cNvPr id="4" name="Slide Number Placeholder 3">
            <a:extLst>
              <a:ext uri="{FF2B5EF4-FFF2-40B4-BE49-F238E27FC236}">
                <a16:creationId xmlns:a16="http://schemas.microsoft.com/office/drawing/2014/main" id="{F53DE10F-8132-A781-B0E8-B64BD50A19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2790712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38200" y="1825625"/>
            <a:ext cx="10570845" cy="4349377"/>
          </a:xfrm>
          <a:prstGeom prst="rect">
            <a:avLst/>
          </a:prstGeom>
        </p:spPr>
      </p:pic>
    </p:spTree>
    <p:extLst>
      <p:ext uri="{BB962C8B-B14F-4D97-AF65-F5344CB8AC3E}">
        <p14:creationId xmlns:p14="http://schemas.microsoft.com/office/powerpoint/2010/main" val="1361968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BA1A-BC84-6168-580B-8E6866A3F56A}"/>
              </a:ext>
            </a:extLst>
          </p:cNvPr>
          <p:cNvSpPr>
            <a:spLocks noGrp="1"/>
          </p:cNvSpPr>
          <p:nvPr>
            <p:ph type="title"/>
          </p:nvPr>
        </p:nvSpPr>
        <p:spPr/>
        <p:txBody>
          <a:bodyPr>
            <a:normAutofit fontScale="90000"/>
          </a:bodyPr>
          <a:lstStyle/>
          <a:p>
            <a:r>
              <a:rPr lang="en-US" u="none" dirty="0"/>
              <a:t>Types of Technical Debt</a:t>
            </a:r>
          </a:p>
        </p:txBody>
      </p:sp>
      <p:sp>
        <p:nvSpPr>
          <p:cNvPr id="3" name="Slide Number Placeholder 2">
            <a:extLst>
              <a:ext uri="{FF2B5EF4-FFF2-40B4-BE49-F238E27FC236}">
                <a16:creationId xmlns:a16="http://schemas.microsoft.com/office/drawing/2014/main" id="{F34824AE-5E59-891E-2999-E05D2A4941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3329484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7CB5A-7DEB-A4D2-992E-C9B16140D85C}"/>
              </a:ext>
            </a:extLst>
          </p:cNvPr>
          <p:cNvSpPr>
            <a:spLocks noGrp="1"/>
          </p:cNvSpPr>
          <p:nvPr>
            <p:ph type="title"/>
          </p:nvPr>
        </p:nvSpPr>
        <p:spPr/>
        <p:txBody>
          <a:bodyPr/>
          <a:lstStyle/>
          <a:p>
            <a:r>
              <a:rPr lang="en-US" u="none" dirty="0"/>
              <a:t>Architecture</a:t>
            </a:r>
          </a:p>
        </p:txBody>
      </p:sp>
      <p:pic>
        <p:nvPicPr>
          <p:cNvPr id="7" name="Picture Placeholder 6">
            <a:extLst>
              <a:ext uri="{FF2B5EF4-FFF2-40B4-BE49-F238E27FC236}">
                <a16:creationId xmlns:a16="http://schemas.microsoft.com/office/drawing/2014/main" id="{D7B1672B-3E9D-4E15-3F50-BE5ED5B683F8}"/>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5F32891A-6A2E-A277-7A40-FB8389761878}"/>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C8FEC7A9-4610-432D-6839-F169062A86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2734233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35A6-85B7-2185-8468-18EF5BEEF92A}"/>
              </a:ext>
            </a:extLst>
          </p:cNvPr>
          <p:cNvSpPr>
            <a:spLocks noGrp="1"/>
          </p:cNvSpPr>
          <p:nvPr>
            <p:ph type="title"/>
          </p:nvPr>
        </p:nvSpPr>
        <p:spPr/>
        <p:txBody>
          <a:bodyPr/>
          <a:lstStyle/>
          <a:p>
            <a:r>
              <a:rPr lang="en-US" u="none" dirty="0"/>
              <a:t>Build</a:t>
            </a:r>
          </a:p>
        </p:txBody>
      </p:sp>
      <p:pic>
        <p:nvPicPr>
          <p:cNvPr id="7" name="Picture Placeholder 6">
            <a:extLst>
              <a:ext uri="{FF2B5EF4-FFF2-40B4-BE49-F238E27FC236}">
                <a16:creationId xmlns:a16="http://schemas.microsoft.com/office/drawing/2014/main" id="{8F0B6065-F76B-04DA-BDD2-20AE85015731}"/>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93A2701F-3C58-7F7B-E7F5-5976E37BFE2E}"/>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7B0172B5-8754-E9AA-E378-5D8A3E5532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Tree>
    <p:extLst>
      <p:ext uri="{BB962C8B-B14F-4D97-AF65-F5344CB8AC3E}">
        <p14:creationId xmlns:p14="http://schemas.microsoft.com/office/powerpoint/2010/main" val="3140831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0584-CDB4-AE12-1826-7E54E8437FCB}"/>
              </a:ext>
            </a:extLst>
          </p:cNvPr>
          <p:cNvSpPr>
            <a:spLocks noGrp="1"/>
          </p:cNvSpPr>
          <p:nvPr>
            <p:ph type="title"/>
          </p:nvPr>
        </p:nvSpPr>
        <p:spPr/>
        <p:txBody>
          <a:bodyPr/>
          <a:lstStyle/>
          <a:p>
            <a:r>
              <a:rPr lang="en-US" u="none" dirty="0"/>
              <a:t>Code</a:t>
            </a:r>
          </a:p>
        </p:txBody>
      </p:sp>
      <p:pic>
        <p:nvPicPr>
          <p:cNvPr id="7" name="Picture Placeholder 6">
            <a:extLst>
              <a:ext uri="{FF2B5EF4-FFF2-40B4-BE49-F238E27FC236}">
                <a16:creationId xmlns:a16="http://schemas.microsoft.com/office/drawing/2014/main" id="{EF15C7C4-49E5-1D42-7D04-6823C35DDFCD}"/>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1541D38D-69FC-690F-054B-132FA75C2E99}"/>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9DDE4300-B1D1-7D8D-EB66-5154F9AA25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Tree>
    <p:extLst>
      <p:ext uri="{BB962C8B-B14F-4D97-AF65-F5344CB8AC3E}">
        <p14:creationId xmlns:p14="http://schemas.microsoft.com/office/powerpoint/2010/main" val="973903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FC524-4ABB-7C4A-2A70-82A2BF555D89}"/>
              </a:ext>
            </a:extLst>
          </p:cNvPr>
          <p:cNvSpPr>
            <a:spLocks noGrp="1"/>
          </p:cNvSpPr>
          <p:nvPr>
            <p:ph type="title"/>
          </p:nvPr>
        </p:nvSpPr>
        <p:spPr/>
        <p:txBody>
          <a:bodyPr/>
          <a:lstStyle/>
          <a:p>
            <a:r>
              <a:rPr lang="en-US" u="none" dirty="0"/>
              <a:t>Defect</a:t>
            </a:r>
          </a:p>
        </p:txBody>
      </p:sp>
      <p:pic>
        <p:nvPicPr>
          <p:cNvPr id="7" name="Picture Placeholder 6">
            <a:extLst>
              <a:ext uri="{FF2B5EF4-FFF2-40B4-BE49-F238E27FC236}">
                <a16:creationId xmlns:a16="http://schemas.microsoft.com/office/drawing/2014/main" id="{18D2E956-FD2F-7FBF-2170-B74F7600772A}"/>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DD8D00C6-D4DD-BB93-246C-551882ADE06E}"/>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EE5411CF-6A68-E67C-1464-A389F37D8D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284475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7E85-1977-8D78-2E14-18AB83808DB1}"/>
              </a:ext>
            </a:extLst>
          </p:cNvPr>
          <p:cNvSpPr>
            <a:spLocks noGrp="1"/>
          </p:cNvSpPr>
          <p:nvPr>
            <p:ph type="title"/>
          </p:nvPr>
        </p:nvSpPr>
        <p:spPr/>
        <p:txBody>
          <a:bodyPr/>
          <a:lstStyle/>
          <a:p>
            <a:r>
              <a:rPr lang="en-US" u="none" dirty="0"/>
              <a:t>Design</a:t>
            </a:r>
          </a:p>
        </p:txBody>
      </p:sp>
      <p:pic>
        <p:nvPicPr>
          <p:cNvPr id="7" name="Picture Placeholder 6">
            <a:extLst>
              <a:ext uri="{FF2B5EF4-FFF2-40B4-BE49-F238E27FC236}">
                <a16:creationId xmlns:a16="http://schemas.microsoft.com/office/drawing/2014/main" id="{777939B8-3220-4430-6087-9FB98AC5F5D1}"/>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F74F4B2C-BFFA-3D71-34C6-980BC81B7305}"/>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FF54B712-3873-F23C-0490-453AD2B218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Tree>
    <p:extLst>
      <p:ext uri="{BB962C8B-B14F-4D97-AF65-F5344CB8AC3E}">
        <p14:creationId xmlns:p14="http://schemas.microsoft.com/office/powerpoint/2010/main" val="22250289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2AD74-450E-3A60-2ADC-0A48B201F8A1}"/>
              </a:ext>
            </a:extLst>
          </p:cNvPr>
          <p:cNvSpPr>
            <a:spLocks noGrp="1"/>
          </p:cNvSpPr>
          <p:nvPr>
            <p:ph type="title"/>
          </p:nvPr>
        </p:nvSpPr>
        <p:spPr/>
        <p:txBody>
          <a:bodyPr/>
          <a:lstStyle/>
          <a:p>
            <a:r>
              <a:rPr lang="en-US" u="none" dirty="0"/>
              <a:t>Documentation</a:t>
            </a:r>
          </a:p>
        </p:txBody>
      </p:sp>
      <p:pic>
        <p:nvPicPr>
          <p:cNvPr id="7" name="Picture Placeholder 6">
            <a:extLst>
              <a:ext uri="{FF2B5EF4-FFF2-40B4-BE49-F238E27FC236}">
                <a16:creationId xmlns:a16="http://schemas.microsoft.com/office/drawing/2014/main" id="{CC67035B-77B4-9039-44DD-4E4C45C22311}"/>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F7FD4A93-4023-2A4D-2E97-11647830C937}"/>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895873BF-2260-7532-DDC9-AB63B9943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spTree>
    <p:extLst>
      <p:ext uri="{BB962C8B-B14F-4D97-AF65-F5344CB8AC3E}">
        <p14:creationId xmlns:p14="http://schemas.microsoft.com/office/powerpoint/2010/main" val="3042412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FC54-CEEA-11B4-2A10-92C88A687DBD}"/>
              </a:ext>
            </a:extLst>
          </p:cNvPr>
          <p:cNvSpPr>
            <a:spLocks noGrp="1"/>
          </p:cNvSpPr>
          <p:nvPr>
            <p:ph type="title"/>
          </p:nvPr>
        </p:nvSpPr>
        <p:spPr/>
        <p:txBody>
          <a:bodyPr/>
          <a:lstStyle/>
          <a:p>
            <a:r>
              <a:rPr lang="en-US" u="none" dirty="0"/>
              <a:t>Infrastructure</a:t>
            </a:r>
          </a:p>
        </p:txBody>
      </p:sp>
      <p:pic>
        <p:nvPicPr>
          <p:cNvPr id="7" name="Picture Placeholder 6">
            <a:extLst>
              <a:ext uri="{FF2B5EF4-FFF2-40B4-BE49-F238E27FC236}">
                <a16:creationId xmlns:a16="http://schemas.microsoft.com/office/drawing/2014/main" id="{272F1E28-CB92-CF48-19D3-557BB92B89D0}"/>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16DB0BA2-2615-38C7-3B18-8D672EC83DF5}"/>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6462D0F4-806A-0157-5150-8AE6FFEFA8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1491385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500A-4998-7343-6223-4CA1AF8EE02B}"/>
              </a:ext>
            </a:extLst>
          </p:cNvPr>
          <p:cNvSpPr>
            <a:spLocks noGrp="1"/>
          </p:cNvSpPr>
          <p:nvPr>
            <p:ph type="title"/>
          </p:nvPr>
        </p:nvSpPr>
        <p:spPr/>
        <p:txBody>
          <a:bodyPr/>
          <a:lstStyle/>
          <a:p>
            <a:r>
              <a:rPr lang="en-US" u="none" dirty="0"/>
              <a:t>People</a:t>
            </a:r>
          </a:p>
        </p:txBody>
      </p:sp>
      <p:pic>
        <p:nvPicPr>
          <p:cNvPr id="7" name="Picture Placeholder 6">
            <a:extLst>
              <a:ext uri="{FF2B5EF4-FFF2-40B4-BE49-F238E27FC236}">
                <a16:creationId xmlns:a16="http://schemas.microsoft.com/office/drawing/2014/main" id="{495A094C-1FE0-6B68-FDFB-4B496A9964A2}"/>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8FFC3F05-8192-15AE-6A77-7843C1000541}"/>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9469AEBE-112B-91AF-881B-A9EEB3606B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Tree>
    <p:extLst>
      <p:ext uri="{BB962C8B-B14F-4D97-AF65-F5344CB8AC3E}">
        <p14:creationId xmlns:p14="http://schemas.microsoft.com/office/powerpoint/2010/main" val="1925487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55F54-A156-6DB9-DB5A-E0153A32E082}"/>
              </a:ext>
            </a:extLst>
          </p:cNvPr>
          <p:cNvSpPr>
            <a:spLocks noGrp="1"/>
          </p:cNvSpPr>
          <p:nvPr>
            <p:ph type="title"/>
          </p:nvPr>
        </p:nvSpPr>
        <p:spPr/>
        <p:txBody>
          <a:bodyPr/>
          <a:lstStyle/>
          <a:p>
            <a:r>
              <a:rPr lang="en-US" u="none" dirty="0"/>
              <a:t>Process</a:t>
            </a:r>
          </a:p>
        </p:txBody>
      </p:sp>
      <p:pic>
        <p:nvPicPr>
          <p:cNvPr id="7" name="Picture Placeholder 6">
            <a:extLst>
              <a:ext uri="{FF2B5EF4-FFF2-40B4-BE49-F238E27FC236}">
                <a16:creationId xmlns:a16="http://schemas.microsoft.com/office/drawing/2014/main" id="{591D1107-7F8E-21CE-6A8D-05EC29797E3E}"/>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35654F14-AF55-C73C-59B0-9E3EC1146276}"/>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61F36BD5-2D25-1B1D-1762-A99BEFD8F4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Tree>
    <p:extLst>
      <p:ext uri="{BB962C8B-B14F-4D97-AF65-F5344CB8AC3E}">
        <p14:creationId xmlns:p14="http://schemas.microsoft.com/office/powerpoint/2010/main" val="630406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38200" y="1825625"/>
            <a:ext cx="10515600" cy="4349377"/>
          </a:xfrm>
          <a:prstGeom prst="rect">
            <a:avLst/>
          </a:prstGeom>
        </p:spPr>
      </p:pic>
    </p:spTree>
    <p:extLst>
      <p:ext uri="{BB962C8B-B14F-4D97-AF65-F5344CB8AC3E}">
        <p14:creationId xmlns:p14="http://schemas.microsoft.com/office/powerpoint/2010/main" val="14211102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E80E-24D4-E8C0-8232-7EA0B6E7D839}"/>
              </a:ext>
            </a:extLst>
          </p:cNvPr>
          <p:cNvSpPr>
            <a:spLocks noGrp="1"/>
          </p:cNvSpPr>
          <p:nvPr>
            <p:ph type="title"/>
          </p:nvPr>
        </p:nvSpPr>
        <p:spPr/>
        <p:txBody>
          <a:bodyPr/>
          <a:lstStyle/>
          <a:p>
            <a:r>
              <a:rPr lang="en-US" u="none" dirty="0"/>
              <a:t>Requirement</a:t>
            </a:r>
          </a:p>
        </p:txBody>
      </p:sp>
      <p:pic>
        <p:nvPicPr>
          <p:cNvPr id="7" name="Picture Placeholder 6">
            <a:extLst>
              <a:ext uri="{FF2B5EF4-FFF2-40B4-BE49-F238E27FC236}">
                <a16:creationId xmlns:a16="http://schemas.microsoft.com/office/drawing/2014/main" id="{66EE288D-3C34-DC85-3FE5-F5063F5233F2}"/>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DB0CE7F8-9FDC-5B86-500D-44FDAC8E8C00}"/>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984C7117-22C0-D5BF-BD51-756458B017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spTree>
    <p:extLst>
      <p:ext uri="{BB962C8B-B14F-4D97-AF65-F5344CB8AC3E}">
        <p14:creationId xmlns:p14="http://schemas.microsoft.com/office/powerpoint/2010/main" val="2731446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561C-431A-80F6-5F18-82932B6D8DE8}"/>
              </a:ext>
            </a:extLst>
          </p:cNvPr>
          <p:cNvSpPr>
            <a:spLocks noGrp="1"/>
          </p:cNvSpPr>
          <p:nvPr>
            <p:ph type="title"/>
          </p:nvPr>
        </p:nvSpPr>
        <p:spPr/>
        <p:txBody>
          <a:bodyPr/>
          <a:lstStyle/>
          <a:p>
            <a:r>
              <a:rPr lang="en-US" u="none" dirty="0"/>
              <a:t>Service</a:t>
            </a:r>
          </a:p>
        </p:txBody>
      </p:sp>
      <p:pic>
        <p:nvPicPr>
          <p:cNvPr id="7" name="Picture Placeholder 6">
            <a:extLst>
              <a:ext uri="{FF2B5EF4-FFF2-40B4-BE49-F238E27FC236}">
                <a16:creationId xmlns:a16="http://schemas.microsoft.com/office/drawing/2014/main" id="{EB3DF13A-072E-67F4-535F-660EC964EF14}"/>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687EA929-CCE0-2C86-B84D-B807DE9AD4BE}"/>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9F4C675D-44C7-C0B9-FB58-19AD20BD14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71</a:t>
            </a:fld>
            <a:endParaRPr lang="en-US"/>
          </a:p>
        </p:txBody>
      </p:sp>
    </p:spTree>
    <p:extLst>
      <p:ext uri="{BB962C8B-B14F-4D97-AF65-F5344CB8AC3E}">
        <p14:creationId xmlns:p14="http://schemas.microsoft.com/office/powerpoint/2010/main" val="890825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AFC6-EBD3-FE90-69CB-5D268F35B016}"/>
              </a:ext>
            </a:extLst>
          </p:cNvPr>
          <p:cNvSpPr>
            <a:spLocks noGrp="1"/>
          </p:cNvSpPr>
          <p:nvPr>
            <p:ph type="title"/>
          </p:nvPr>
        </p:nvSpPr>
        <p:spPr/>
        <p:txBody>
          <a:bodyPr/>
          <a:lstStyle/>
          <a:p>
            <a:r>
              <a:rPr lang="en-US" u="none" dirty="0"/>
              <a:t>Test Automation</a:t>
            </a:r>
          </a:p>
        </p:txBody>
      </p:sp>
      <p:pic>
        <p:nvPicPr>
          <p:cNvPr id="7" name="Picture Placeholder 6">
            <a:extLst>
              <a:ext uri="{FF2B5EF4-FFF2-40B4-BE49-F238E27FC236}">
                <a16:creationId xmlns:a16="http://schemas.microsoft.com/office/drawing/2014/main" id="{DF04569E-72DA-9B10-C0E4-0A169F0D5714}"/>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D6427FF5-C9B8-1C42-8EF7-0C1E73485A25}"/>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58D1EE2D-8B52-AB24-FAC2-C86A93761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spTree>
    <p:extLst>
      <p:ext uri="{BB962C8B-B14F-4D97-AF65-F5344CB8AC3E}">
        <p14:creationId xmlns:p14="http://schemas.microsoft.com/office/powerpoint/2010/main" val="3906093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AE34-9F13-B425-7706-3A5EF8242C93}"/>
              </a:ext>
            </a:extLst>
          </p:cNvPr>
          <p:cNvSpPr>
            <a:spLocks noGrp="1"/>
          </p:cNvSpPr>
          <p:nvPr>
            <p:ph type="title"/>
          </p:nvPr>
        </p:nvSpPr>
        <p:spPr/>
        <p:txBody>
          <a:bodyPr/>
          <a:lstStyle/>
          <a:p>
            <a:r>
              <a:rPr lang="en-US" u="none" dirty="0"/>
              <a:t>Test</a:t>
            </a:r>
          </a:p>
        </p:txBody>
      </p:sp>
      <p:pic>
        <p:nvPicPr>
          <p:cNvPr id="7" name="Picture Placeholder 6">
            <a:extLst>
              <a:ext uri="{FF2B5EF4-FFF2-40B4-BE49-F238E27FC236}">
                <a16:creationId xmlns:a16="http://schemas.microsoft.com/office/drawing/2014/main" id="{695451EE-87DB-6E5F-012E-1B0C0D1B3769}"/>
              </a:ext>
            </a:extLst>
          </p:cNvPr>
          <p:cNvPicPr>
            <a:picLocks noGrp="1" noChangeAspect="1"/>
          </p:cNvPicPr>
          <p:nvPr>
            <p:ph type="pic" idx="2"/>
          </p:nvPr>
        </p:nvPicPr>
        <p:blipFill>
          <a:blip r:embed="rId3"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C5DBEE0E-E901-4200-8B7D-E44E5A45355D}"/>
              </a:ext>
            </a:extLst>
          </p:cNvPr>
          <p:cNvSpPr>
            <a:spLocks noGrp="1"/>
          </p:cNvSpPr>
          <p:nvPr>
            <p:ph type="body" idx="1"/>
          </p:nvPr>
        </p:nvSpPr>
        <p:spPr/>
        <p:txBody>
          <a:bodyPr/>
          <a:lstStyle/>
          <a:p>
            <a:r>
              <a:rPr lang="en-US" dirty="0"/>
              <a:t>Types of Technical Debt</a:t>
            </a:r>
          </a:p>
        </p:txBody>
      </p:sp>
      <p:sp>
        <p:nvSpPr>
          <p:cNvPr id="5" name="Slide Number Placeholder 4">
            <a:extLst>
              <a:ext uri="{FF2B5EF4-FFF2-40B4-BE49-F238E27FC236}">
                <a16:creationId xmlns:a16="http://schemas.microsoft.com/office/drawing/2014/main" id="{C2E0E2E6-C95F-D2B1-4367-D037E9E199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spTree>
    <p:extLst>
      <p:ext uri="{BB962C8B-B14F-4D97-AF65-F5344CB8AC3E}">
        <p14:creationId xmlns:p14="http://schemas.microsoft.com/office/powerpoint/2010/main" val="15980015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B9F6-061A-2648-6BF3-E5364CD1C0C6}"/>
              </a:ext>
            </a:extLst>
          </p:cNvPr>
          <p:cNvSpPr>
            <a:spLocks noGrp="1"/>
          </p:cNvSpPr>
          <p:nvPr>
            <p:ph type="title"/>
          </p:nvPr>
        </p:nvSpPr>
        <p:spPr/>
        <p:txBody>
          <a:bodyPr/>
          <a:lstStyle/>
          <a:p>
            <a:r>
              <a:rPr lang="en-US" u="none" dirty="0"/>
              <a:t>Types of Technical Debt</a:t>
            </a:r>
          </a:p>
        </p:txBody>
      </p:sp>
      <p:sp>
        <p:nvSpPr>
          <p:cNvPr id="3" name="Text Placeholder 2">
            <a:extLst>
              <a:ext uri="{FF2B5EF4-FFF2-40B4-BE49-F238E27FC236}">
                <a16:creationId xmlns:a16="http://schemas.microsoft.com/office/drawing/2014/main" id="{11875C87-9D33-D2FA-D97E-B518ECA2EC19}"/>
              </a:ext>
            </a:extLst>
          </p:cNvPr>
          <p:cNvSpPr>
            <a:spLocks noGrp="1"/>
          </p:cNvSpPr>
          <p:nvPr>
            <p:ph type="body" idx="1"/>
          </p:nvPr>
        </p:nvSpPr>
        <p:spPr/>
        <p:txBody>
          <a:bodyPr numCol="2">
            <a:normAutofit/>
          </a:bodyPr>
          <a:lstStyle/>
          <a:p>
            <a:r>
              <a:rPr lang="en-US" dirty="0"/>
              <a:t>Architecture</a:t>
            </a:r>
          </a:p>
          <a:p>
            <a:r>
              <a:rPr lang="en-US" dirty="0"/>
              <a:t>Build</a:t>
            </a:r>
          </a:p>
          <a:p>
            <a:r>
              <a:rPr lang="en-US" dirty="0"/>
              <a:t>Code</a:t>
            </a:r>
          </a:p>
          <a:p>
            <a:r>
              <a:rPr lang="en-US" dirty="0"/>
              <a:t>Defect</a:t>
            </a:r>
          </a:p>
          <a:p>
            <a:r>
              <a:rPr lang="en-US" dirty="0"/>
              <a:t>Design</a:t>
            </a:r>
          </a:p>
          <a:p>
            <a:r>
              <a:rPr lang="en-US" dirty="0"/>
              <a:t>Documentation</a:t>
            </a:r>
          </a:p>
          <a:p>
            <a:r>
              <a:rPr lang="en-US" dirty="0"/>
              <a:t>Infrastructure</a:t>
            </a:r>
          </a:p>
          <a:p>
            <a:r>
              <a:rPr lang="en-US" dirty="0"/>
              <a:t>Process</a:t>
            </a:r>
          </a:p>
          <a:p>
            <a:r>
              <a:rPr lang="en-US" dirty="0"/>
              <a:t>Requirement</a:t>
            </a:r>
          </a:p>
          <a:p>
            <a:r>
              <a:rPr lang="en-US" dirty="0"/>
              <a:t>Service</a:t>
            </a:r>
          </a:p>
          <a:p>
            <a:r>
              <a:rPr lang="en-US" dirty="0"/>
              <a:t>Test Automation</a:t>
            </a:r>
          </a:p>
          <a:p>
            <a:r>
              <a:rPr lang="en-US" dirty="0"/>
              <a:t>Test</a:t>
            </a:r>
          </a:p>
        </p:txBody>
      </p:sp>
      <p:sp>
        <p:nvSpPr>
          <p:cNvPr id="4" name="Slide Number Placeholder 3">
            <a:extLst>
              <a:ext uri="{FF2B5EF4-FFF2-40B4-BE49-F238E27FC236}">
                <a16:creationId xmlns:a16="http://schemas.microsoft.com/office/drawing/2014/main" id="{FDF8A09D-7872-FBC5-6483-6037CDF06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spTree>
    <p:extLst>
      <p:ext uri="{BB962C8B-B14F-4D97-AF65-F5344CB8AC3E}">
        <p14:creationId xmlns:p14="http://schemas.microsoft.com/office/powerpoint/2010/main" val="2958371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9CD9-900F-411D-2A6F-F01628B9F986}"/>
              </a:ext>
            </a:extLst>
          </p:cNvPr>
          <p:cNvSpPr>
            <a:spLocks noGrp="1"/>
          </p:cNvSpPr>
          <p:nvPr>
            <p:ph type="title"/>
          </p:nvPr>
        </p:nvSpPr>
        <p:spPr/>
        <p:txBody>
          <a:bodyPr>
            <a:normAutofit fontScale="90000"/>
          </a:bodyPr>
          <a:lstStyle/>
          <a:p>
            <a:r>
              <a:rPr lang="en-US" u="none" dirty="0"/>
              <a:t>Technical Debt Identification</a:t>
            </a:r>
          </a:p>
        </p:txBody>
      </p:sp>
      <p:sp>
        <p:nvSpPr>
          <p:cNvPr id="3" name="Slide Number Placeholder 2">
            <a:extLst>
              <a:ext uri="{FF2B5EF4-FFF2-40B4-BE49-F238E27FC236}">
                <a16:creationId xmlns:a16="http://schemas.microsoft.com/office/drawing/2014/main" id="{CD19E609-AA09-FD91-E175-D75C6F1376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spTree>
    <p:extLst>
      <p:ext uri="{BB962C8B-B14F-4D97-AF65-F5344CB8AC3E}">
        <p14:creationId xmlns:p14="http://schemas.microsoft.com/office/powerpoint/2010/main" val="811670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861B5ACB-CCE1-1DD0-26CE-735089BA267B}"/>
              </a:ext>
            </a:extLst>
          </p:cNvPr>
          <p:cNvSpPr/>
          <p:nvPr/>
        </p:nvSpPr>
        <p:spPr>
          <a:xfrm>
            <a:off x="7291343" y="1773604"/>
            <a:ext cx="2592376"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83448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3" name="Rectangle 2">
            <a:extLst>
              <a:ext uri="{FF2B5EF4-FFF2-40B4-BE49-F238E27FC236}">
                <a16:creationId xmlns:a16="http://schemas.microsoft.com/office/drawing/2014/main" id="{11BB92B5-667D-2DAF-0AFF-346DC9700915}"/>
              </a:ext>
            </a:extLst>
          </p:cNvPr>
          <p:cNvSpPr/>
          <p:nvPr/>
        </p:nvSpPr>
        <p:spPr>
          <a:xfrm>
            <a:off x="5671032" y="1773604"/>
            <a:ext cx="5833007"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2776395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20F0E632-8BD4-7CF6-5894-3AA4AFEBFA8C}"/>
              </a:ext>
            </a:extLst>
          </p:cNvPr>
          <p:cNvSpPr/>
          <p:nvPr/>
        </p:nvSpPr>
        <p:spPr>
          <a:xfrm>
            <a:off x="5579153" y="1773604"/>
            <a:ext cx="6016775"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37307462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3" name="Rectangle 2">
            <a:extLst>
              <a:ext uri="{FF2B5EF4-FFF2-40B4-BE49-F238E27FC236}">
                <a16:creationId xmlns:a16="http://schemas.microsoft.com/office/drawing/2014/main" id="{7F40186E-7F86-7061-107B-D71135D85ADB}"/>
              </a:ext>
            </a:extLst>
          </p:cNvPr>
          <p:cNvSpPr/>
          <p:nvPr/>
        </p:nvSpPr>
        <p:spPr>
          <a:xfrm>
            <a:off x="6356868" y="1773604"/>
            <a:ext cx="4461350"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Refactoring</a:t>
            </a:r>
          </a:p>
        </p:txBody>
      </p:sp>
    </p:spTree>
    <p:extLst>
      <p:ext uri="{BB962C8B-B14F-4D97-AF65-F5344CB8AC3E}">
        <p14:creationId xmlns:p14="http://schemas.microsoft.com/office/powerpoint/2010/main" val="354515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38200" y="1825625"/>
            <a:ext cx="10570845" cy="4349377"/>
          </a:xfrm>
          <a:prstGeom prst="rect">
            <a:avLst/>
          </a:prstGeom>
        </p:spPr>
      </p:pic>
    </p:spTree>
    <p:extLst>
      <p:ext uri="{BB962C8B-B14F-4D97-AF65-F5344CB8AC3E}">
        <p14:creationId xmlns:p14="http://schemas.microsoft.com/office/powerpoint/2010/main" val="3572446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5B606F8-66FB-173A-E5FF-0323913BB56C}"/>
              </a:ext>
            </a:extLst>
          </p:cNvPr>
          <p:cNvSpPr/>
          <p:nvPr/>
        </p:nvSpPr>
        <p:spPr>
          <a:xfrm>
            <a:off x="6307080" y="1773604"/>
            <a:ext cx="4560929"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40632024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3" name="Rectangle 2">
            <a:extLst>
              <a:ext uri="{FF2B5EF4-FFF2-40B4-BE49-F238E27FC236}">
                <a16:creationId xmlns:a16="http://schemas.microsoft.com/office/drawing/2014/main" id="{F0935E15-801B-A0E1-996D-787AC4CB5D2E}"/>
              </a:ext>
            </a:extLst>
          </p:cNvPr>
          <p:cNvSpPr/>
          <p:nvPr/>
        </p:nvSpPr>
        <p:spPr>
          <a:xfrm>
            <a:off x="6722003" y="1773604"/>
            <a:ext cx="3731086"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3495534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Rounded Corners 5">
            <a:extLst>
              <a:ext uri="{FF2B5EF4-FFF2-40B4-BE49-F238E27FC236}">
                <a16:creationId xmlns:a16="http://schemas.microsoft.com/office/drawing/2014/main" id="{7C20B9A7-4FC7-9EE4-3DF1-737D0781D9D6}"/>
              </a:ext>
            </a:extLst>
          </p:cNvPr>
          <p:cNvSpPr/>
          <p:nvPr/>
        </p:nvSpPr>
        <p:spPr>
          <a:xfrm>
            <a:off x="6950150" y="1525772"/>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Technical Deficiencies</a:t>
            </a:r>
          </a:p>
        </p:txBody>
      </p:sp>
      <p:sp>
        <p:nvSpPr>
          <p:cNvPr id="7" name="Rectangle 6">
            <a:extLst>
              <a:ext uri="{FF2B5EF4-FFF2-40B4-BE49-F238E27FC236}">
                <a16:creationId xmlns:a16="http://schemas.microsoft.com/office/drawing/2014/main" id="{E291C369-60AF-D48B-EB1F-02ED8307CB0D}"/>
              </a:ext>
            </a:extLst>
          </p:cNvPr>
          <p:cNvSpPr/>
          <p:nvPr/>
        </p:nvSpPr>
        <p:spPr>
          <a:xfrm>
            <a:off x="472516" y="3989482"/>
            <a:ext cx="11246989"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Have other teams built similar solutions?</a:t>
            </a:r>
          </a:p>
        </p:txBody>
      </p:sp>
    </p:spTree>
    <p:extLst>
      <p:ext uri="{BB962C8B-B14F-4D97-AF65-F5344CB8AC3E}">
        <p14:creationId xmlns:p14="http://schemas.microsoft.com/office/powerpoint/2010/main" val="4252686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Rounded Corners 5">
            <a:extLst>
              <a:ext uri="{FF2B5EF4-FFF2-40B4-BE49-F238E27FC236}">
                <a16:creationId xmlns:a16="http://schemas.microsoft.com/office/drawing/2014/main" id="{7C20B9A7-4FC7-9EE4-3DF1-737D0781D9D6}"/>
              </a:ext>
            </a:extLst>
          </p:cNvPr>
          <p:cNvSpPr/>
          <p:nvPr/>
        </p:nvSpPr>
        <p:spPr>
          <a:xfrm>
            <a:off x="6950150" y="1525772"/>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Technical Deficiencies</a:t>
            </a:r>
          </a:p>
        </p:txBody>
      </p:sp>
      <p:sp>
        <p:nvSpPr>
          <p:cNvPr id="3" name="Rectangle 2">
            <a:extLst>
              <a:ext uri="{FF2B5EF4-FFF2-40B4-BE49-F238E27FC236}">
                <a16:creationId xmlns:a16="http://schemas.microsoft.com/office/drawing/2014/main" id="{02829916-2EE2-C778-50DF-8BA715513CC1}"/>
              </a:ext>
            </a:extLst>
          </p:cNvPr>
          <p:cNvSpPr/>
          <p:nvPr/>
        </p:nvSpPr>
        <p:spPr>
          <a:xfrm>
            <a:off x="418825" y="3989482"/>
            <a:ext cx="11354390"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Are there inconsistent user experiences?</a:t>
            </a:r>
          </a:p>
        </p:txBody>
      </p:sp>
    </p:spTree>
    <p:extLst>
      <p:ext uri="{BB962C8B-B14F-4D97-AF65-F5344CB8AC3E}">
        <p14:creationId xmlns:p14="http://schemas.microsoft.com/office/powerpoint/2010/main" val="2924396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Rounded Corners 5">
            <a:extLst>
              <a:ext uri="{FF2B5EF4-FFF2-40B4-BE49-F238E27FC236}">
                <a16:creationId xmlns:a16="http://schemas.microsoft.com/office/drawing/2014/main" id="{7C20B9A7-4FC7-9EE4-3DF1-737D0781D9D6}"/>
              </a:ext>
            </a:extLst>
          </p:cNvPr>
          <p:cNvSpPr/>
          <p:nvPr/>
        </p:nvSpPr>
        <p:spPr>
          <a:xfrm>
            <a:off x="6950150" y="1525772"/>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Technical Deficiencies</a:t>
            </a:r>
          </a:p>
        </p:txBody>
      </p:sp>
      <p:sp>
        <p:nvSpPr>
          <p:cNvPr id="7" name="Rectangle 6">
            <a:extLst>
              <a:ext uri="{FF2B5EF4-FFF2-40B4-BE49-F238E27FC236}">
                <a16:creationId xmlns:a16="http://schemas.microsoft.com/office/drawing/2014/main" id="{DA09453F-69E7-54D5-565C-69485E739583}"/>
              </a:ext>
            </a:extLst>
          </p:cNvPr>
          <p:cNvSpPr/>
          <p:nvPr/>
        </p:nvSpPr>
        <p:spPr>
          <a:xfrm>
            <a:off x="1016619" y="3922575"/>
            <a:ext cx="1015876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Are solutions using the same reusable frameworks?</a:t>
            </a:r>
          </a:p>
        </p:txBody>
      </p:sp>
    </p:spTree>
    <p:extLst>
      <p:ext uri="{BB962C8B-B14F-4D97-AF65-F5344CB8AC3E}">
        <p14:creationId xmlns:p14="http://schemas.microsoft.com/office/powerpoint/2010/main" val="3124666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Rounded Corners 5">
            <a:extLst>
              <a:ext uri="{FF2B5EF4-FFF2-40B4-BE49-F238E27FC236}">
                <a16:creationId xmlns:a16="http://schemas.microsoft.com/office/drawing/2014/main" id="{7C20B9A7-4FC7-9EE4-3DF1-737D0781D9D6}"/>
              </a:ext>
            </a:extLst>
          </p:cNvPr>
          <p:cNvSpPr/>
          <p:nvPr/>
        </p:nvSpPr>
        <p:spPr>
          <a:xfrm>
            <a:off x="6950150" y="1525772"/>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Technical Deficiencies</a:t>
            </a:r>
          </a:p>
        </p:txBody>
      </p:sp>
      <p:sp>
        <p:nvSpPr>
          <p:cNvPr id="7" name="Rectangle 6">
            <a:extLst>
              <a:ext uri="{FF2B5EF4-FFF2-40B4-BE49-F238E27FC236}">
                <a16:creationId xmlns:a16="http://schemas.microsoft.com/office/drawing/2014/main" id="{DA09453F-69E7-54D5-565C-69485E739583}"/>
              </a:ext>
            </a:extLst>
          </p:cNvPr>
          <p:cNvSpPr/>
          <p:nvPr/>
        </p:nvSpPr>
        <p:spPr>
          <a:xfrm>
            <a:off x="1016619" y="3922575"/>
            <a:ext cx="10158762" cy="830997"/>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Are best practices being followed?</a:t>
            </a:r>
          </a:p>
        </p:txBody>
      </p:sp>
    </p:spTree>
    <p:extLst>
      <p:ext uri="{BB962C8B-B14F-4D97-AF65-F5344CB8AC3E}">
        <p14:creationId xmlns:p14="http://schemas.microsoft.com/office/powerpoint/2010/main" val="3402157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Rounded Corners 5">
            <a:extLst>
              <a:ext uri="{FF2B5EF4-FFF2-40B4-BE49-F238E27FC236}">
                <a16:creationId xmlns:a16="http://schemas.microsoft.com/office/drawing/2014/main" id="{7C20B9A7-4FC7-9EE4-3DF1-737D0781D9D6}"/>
              </a:ext>
            </a:extLst>
          </p:cNvPr>
          <p:cNvSpPr/>
          <p:nvPr/>
        </p:nvSpPr>
        <p:spPr>
          <a:xfrm>
            <a:off x="6950150" y="1525772"/>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Technical Deficiencies</a:t>
            </a:r>
          </a:p>
        </p:txBody>
      </p:sp>
      <p:sp>
        <p:nvSpPr>
          <p:cNvPr id="7" name="Rectangle 6">
            <a:extLst>
              <a:ext uri="{FF2B5EF4-FFF2-40B4-BE49-F238E27FC236}">
                <a16:creationId xmlns:a16="http://schemas.microsoft.com/office/drawing/2014/main" id="{DA09453F-69E7-54D5-565C-69485E739583}"/>
              </a:ext>
            </a:extLst>
          </p:cNvPr>
          <p:cNvSpPr/>
          <p:nvPr/>
        </p:nvSpPr>
        <p:spPr>
          <a:xfrm>
            <a:off x="1016619" y="3922575"/>
            <a:ext cx="10158762" cy="830997"/>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Are deployments taking too long?</a:t>
            </a:r>
          </a:p>
        </p:txBody>
      </p:sp>
    </p:spTree>
    <p:extLst>
      <p:ext uri="{BB962C8B-B14F-4D97-AF65-F5344CB8AC3E}">
        <p14:creationId xmlns:p14="http://schemas.microsoft.com/office/powerpoint/2010/main" val="9696772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Rounded Corners 5">
            <a:extLst>
              <a:ext uri="{FF2B5EF4-FFF2-40B4-BE49-F238E27FC236}">
                <a16:creationId xmlns:a16="http://schemas.microsoft.com/office/drawing/2014/main" id="{7C20B9A7-4FC7-9EE4-3DF1-737D0781D9D6}"/>
              </a:ext>
            </a:extLst>
          </p:cNvPr>
          <p:cNvSpPr/>
          <p:nvPr/>
        </p:nvSpPr>
        <p:spPr>
          <a:xfrm>
            <a:off x="6950150" y="1525772"/>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Technical Deficiencies</a:t>
            </a:r>
          </a:p>
        </p:txBody>
      </p:sp>
      <p:sp>
        <p:nvSpPr>
          <p:cNvPr id="7" name="Rectangle 6">
            <a:extLst>
              <a:ext uri="{FF2B5EF4-FFF2-40B4-BE49-F238E27FC236}">
                <a16:creationId xmlns:a16="http://schemas.microsoft.com/office/drawing/2014/main" id="{DA09453F-69E7-54D5-565C-69485E739583}"/>
              </a:ext>
            </a:extLst>
          </p:cNvPr>
          <p:cNvSpPr/>
          <p:nvPr/>
        </p:nvSpPr>
        <p:spPr>
          <a:xfrm>
            <a:off x="1016619" y="3922575"/>
            <a:ext cx="1015876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Are limits being exceeded, or are users seeing errors?</a:t>
            </a:r>
          </a:p>
        </p:txBody>
      </p:sp>
    </p:spTree>
    <p:extLst>
      <p:ext uri="{BB962C8B-B14F-4D97-AF65-F5344CB8AC3E}">
        <p14:creationId xmlns:p14="http://schemas.microsoft.com/office/powerpoint/2010/main" val="36784419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132-2CEF-7A67-6C04-106D35DF78FB}"/>
              </a:ext>
            </a:extLst>
          </p:cNvPr>
          <p:cNvSpPr>
            <a:spLocks noGrp="1"/>
          </p:cNvSpPr>
          <p:nvPr>
            <p:ph type="title"/>
          </p:nvPr>
        </p:nvSpPr>
        <p:spPr/>
        <p:txBody>
          <a:bodyPr>
            <a:normAutofit fontScale="90000"/>
          </a:bodyPr>
          <a:lstStyle/>
          <a:p>
            <a:r>
              <a:rPr lang="en-US" u="none" dirty="0"/>
              <a:t>Technical Debt Identification</a:t>
            </a:r>
          </a:p>
        </p:txBody>
      </p:sp>
      <p:sp>
        <p:nvSpPr>
          <p:cNvPr id="4" name="Slide Number Placeholder 3">
            <a:extLst>
              <a:ext uri="{FF2B5EF4-FFF2-40B4-BE49-F238E27FC236}">
                <a16:creationId xmlns:a16="http://schemas.microsoft.com/office/drawing/2014/main" id="{1481EAE1-8CE0-B6FD-1702-B03310600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sp>
        <p:nvSpPr>
          <p:cNvPr id="5" name="Rectangle: Rounded Corners 4">
            <a:extLst>
              <a:ext uri="{FF2B5EF4-FFF2-40B4-BE49-F238E27FC236}">
                <a16:creationId xmlns:a16="http://schemas.microsoft.com/office/drawing/2014/main" id="{8E8AFDB7-FDC3-078A-DF85-5577A3DF5072}"/>
              </a:ext>
            </a:extLst>
          </p:cNvPr>
          <p:cNvSpPr/>
          <p:nvPr/>
        </p:nvSpPr>
        <p:spPr>
          <a:xfrm>
            <a:off x="1073889" y="154526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Code Quality</a:t>
            </a:r>
          </a:p>
        </p:txBody>
      </p:sp>
      <p:sp>
        <p:nvSpPr>
          <p:cNvPr id="6" name="Rectangle: Rounded Corners 5">
            <a:extLst>
              <a:ext uri="{FF2B5EF4-FFF2-40B4-BE49-F238E27FC236}">
                <a16:creationId xmlns:a16="http://schemas.microsoft.com/office/drawing/2014/main" id="{7C20B9A7-4FC7-9EE4-3DF1-737D0781D9D6}"/>
              </a:ext>
            </a:extLst>
          </p:cNvPr>
          <p:cNvSpPr/>
          <p:nvPr/>
        </p:nvSpPr>
        <p:spPr>
          <a:xfrm>
            <a:off x="6950150" y="1525772"/>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Technical Deficiencies</a:t>
            </a:r>
          </a:p>
        </p:txBody>
      </p:sp>
      <p:sp>
        <p:nvSpPr>
          <p:cNvPr id="3" name="Rectangle: Rounded Corners 2">
            <a:extLst>
              <a:ext uri="{FF2B5EF4-FFF2-40B4-BE49-F238E27FC236}">
                <a16:creationId xmlns:a16="http://schemas.microsoft.com/office/drawing/2014/main" id="{697B496C-AC78-9B1C-7295-F0EB42D24A4D}"/>
              </a:ext>
            </a:extLst>
          </p:cNvPr>
          <p:cNvSpPr/>
          <p:nvPr/>
        </p:nvSpPr>
        <p:spPr>
          <a:xfrm>
            <a:off x="4012019" y="3721395"/>
            <a:ext cx="4167962" cy="1903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600" b="1" dirty="0"/>
              <a:t>Business Misalignment</a:t>
            </a:r>
          </a:p>
        </p:txBody>
      </p:sp>
    </p:spTree>
    <p:extLst>
      <p:ext uri="{BB962C8B-B14F-4D97-AF65-F5344CB8AC3E}">
        <p14:creationId xmlns:p14="http://schemas.microsoft.com/office/powerpoint/2010/main" val="1636659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105C-1BB2-8ADF-2319-CDFCD177CB16}"/>
              </a:ext>
            </a:extLst>
          </p:cNvPr>
          <p:cNvSpPr>
            <a:spLocks noGrp="1"/>
          </p:cNvSpPr>
          <p:nvPr>
            <p:ph type="title"/>
          </p:nvPr>
        </p:nvSpPr>
        <p:spPr/>
        <p:txBody>
          <a:bodyPr>
            <a:normAutofit fontScale="90000"/>
          </a:bodyPr>
          <a:lstStyle/>
          <a:p>
            <a:r>
              <a:rPr lang="en-US" u="none" dirty="0"/>
              <a:t>Opportunities to Identify Technical Debt</a:t>
            </a:r>
          </a:p>
        </p:txBody>
      </p:sp>
      <p:sp>
        <p:nvSpPr>
          <p:cNvPr id="3" name="Slide Number Placeholder 2">
            <a:extLst>
              <a:ext uri="{FF2B5EF4-FFF2-40B4-BE49-F238E27FC236}">
                <a16:creationId xmlns:a16="http://schemas.microsoft.com/office/drawing/2014/main" id="{BB58DBF0-4E04-5F75-F62D-AB472F1EB8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spTree>
    <p:extLst>
      <p:ext uri="{BB962C8B-B14F-4D97-AF65-F5344CB8AC3E}">
        <p14:creationId xmlns:p14="http://schemas.microsoft.com/office/powerpoint/2010/main" val="425884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9DC-E434-AF10-2FDD-C8E7594AF3F4}"/>
              </a:ext>
            </a:extLst>
          </p:cNvPr>
          <p:cNvSpPr>
            <a:spLocks noGrp="1"/>
          </p:cNvSpPr>
          <p:nvPr>
            <p:ph type="title"/>
          </p:nvPr>
        </p:nvSpPr>
        <p:spPr/>
        <p:txBody>
          <a:bodyPr/>
          <a:lstStyle/>
          <a:p>
            <a:r>
              <a:rPr lang="en-US" u="none" dirty="0"/>
              <a:t>What is Technical Debt?</a:t>
            </a:r>
          </a:p>
        </p:txBody>
      </p:sp>
      <p:sp>
        <p:nvSpPr>
          <p:cNvPr id="4" name="Slide Number Placeholder 3">
            <a:extLst>
              <a:ext uri="{FF2B5EF4-FFF2-40B4-BE49-F238E27FC236}">
                <a16:creationId xmlns:a16="http://schemas.microsoft.com/office/drawing/2014/main" id="{110ED1FA-887B-A010-A5F7-61D87AD5BE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6" name="Text Placeholder 5">
            <a:extLst>
              <a:ext uri="{FF2B5EF4-FFF2-40B4-BE49-F238E27FC236}">
                <a16:creationId xmlns:a16="http://schemas.microsoft.com/office/drawing/2014/main" id="{661C4475-D9E7-759F-FE42-C7B462C426BB}"/>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8A8FC5AA-FF8C-AEB6-81E2-9AC82738083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38200" y="1825625"/>
            <a:ext cx="10515600" cy="4349377"/>
          </a:xfrm>
          <a:prstGeom prst="rect">
            <a:avLst/>
          </a:prstGeom>
        </p:spPr>
      </p:pic>
    </p:spTree>
    <p:extLst>
      <p:ext uri="{BB962C8B-B14F-4D97-AF65-F5344CB8AC3E}">
        <p14:creationId xmlns:p14="http://schemas.microsoft.com/office/powerpoint/2010/main" val="34793895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C5438-0BB8-E314-586B-AE3DD9971484}"/>
              </a:ext>
            </a:extLst>
          </p:cNvPr>
          <p:cNvSpPr>
            <a:spLocks noGrp="1"/>
          </p:cNvSpPr>
          <p:nvPr>
            <p:ph type="title"/>
          </p:nvPr>
        </p:nvSpPr>
        <p:spPr/>
        <p:txBody>
          <a:bodyPr/>
          <a:lstStyle/>
          <a:p>
            <a:r>
              <a:rPr lang="en-US" u="none" dirty="0"/>
              <a:t>Coding</a:t>
            </a:r>
          </a:p>
        </p:txBody>
      </p:sp>
      <p:pic>
        <p:nvPicPr>
          <p:cNvPr id="7" name="Picture Placeholder 6">
            <a:extLst>
              <a:ext uri="{FF2B5EF4-FFF2-40B4-BE49-F238E27FC236}">
                <a16:creationId xmlns:a16="http://schemas.microsoft.com/office/drawing/2014/main" id="{E85A6F05-1765-9445-2F35-4EE26103A582}"/>
              </a:ext>
            </a:extLst>
          </p:cNvPr>
          <p:cNvPicPr>
            <a:picLocks noGrp="1" noChangeAspect="1"/>
          </p:cNvPicPr>
          <p:nvPr>
            <p:ph type="pic" idx="2"/>
          </p:nvPr>
        </p:nvPicPr>
        <p:blipFill>
          <a:blip r:embed="rId2"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CD4BF071-FEAB-9DFC-8ABE-CFBBA068BDC9}"/>
              </a:ext>
            </a:extLst>
          </p:cNvPr>
          <p:cNvSpPr>
            <a:spLocks noGrp="1"/>
          </p:cNvSpPr>
          <p:nvPr>
            <p:ph type="body" idx="1"/>
          </p:nvPr>
        </p:nvSpPr>
        <p:spPr/>
        <p:txBody>
          <a:bodyPr/>
          <a:lstStyle/>
          <a:p>
            <a:r>
              <a:rPr lang="en-US" dirty="0"/>
              <a:t>Opportunities to Identify Technical Debt</a:t>
            </a:r>
          </a:p>
        </p:txBody>
      </p:sp>
      <p:sp>
        <p:nvSpPr>
          <p:cNvPr id="5" name="Slide Number Placeholder 4">
            <a:extLst>
              <a:ext uri="{FF2B5EF4-FFF2-40B4-BE49-F238E27FC236}">
                <a16:creationId xmlns:a16="http://schemas.microsoft.com/office/drawing/2014/main" id="{554890AA-DC3F-7E7D-7832-59FA7866D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spTree>
    <p:extLst>
      <p:ext uri="{BB962C8B-B14F-4D97-AF65-F5344CB8AC3E}">
        <p14:creationId xmlns:p14="http://schemas.microsoft.com/office/powerpoint/2010/main" val="16206537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4F5C06-CBED-D5C4-5FD3-AD0251091F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sp>
        <p:nvSpPr>
          <p:cNvPr id="3" name="TextBox 2">
            <a:extLst>
              <a:ext uri="{FF2B5EF4-FFF2-40B4-BE49-F238E27FC236}">
                <a16:creationId xmlns:a16="http://schemas.microsoft.com/office/drawing/2014/main" id="{63DA2351-C10B-DB30-0E95-C27690605816}"/>
              </a:ext>
            </a:extLst>
          </p:cNvPr>
          <p:cNvSpPr txBox="1"/>
          <p:nvPr/>
        </p:nvSpPr>
        <p:spPr>
          <a:xfrm>
            <a:off x="0" y="356298"/>
            <a:ext cx="12191999" cy="769441"/>
          </a:xfrm>
          <a:prstGeom prst="rect">
            <a:avLst/>
          </a:prstGeom>
          <a:noFill/>
        </p:spPr>
        <p:txBody>
          <a:bodyPr wrap="square" rtlCol="0">
            <a:spAutoFit/>
          </a:bodyPr>
          <a:lstStyle/>
          <a:p>
            <a:pPr algn="ctr"/>
            <a:r>
              <a:rPr lang="en-US" sz="4400" dirty="0">
                <a:latin typeface="Edwardian Script ITC" panose="030303020407070D0804" pitchFamily="66" charset="0"/>
              </a:rPr>
              <a:t>Manifesto for Software Craftsmanship</a:t>
            </a:r>
          </a:p>
        </p:txBody>
      </p:sp>
      <p:sp>
        <p:nvSpPr>
          <p:cNvPr id="4" name="TextBox 3">
            <a:extLst>
              <a:ext uri="{FF2B5EF4-FFF2-40B4-BE49-F238E27FC236}">
                <a16:creationId xmlns:a16="http://schemas.microsoft.com/office/drawing/2014/main" id="{280B2E34-C6CE-F5FC-0DA7-6F973BC1AB4D}"/>
              </a:ext>
            </a:extLst>
          </p:cNvPr>
          <p:cNvSpPr txBox="1"/>
          <p:nvPr/>
        </p:nvSpPr>
        <p:spPr>
          <a:xfrm>
            <a:off x="367638"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5" name="TextBox 4">
            <a:extLst>
              <a:ext uri="{FF2B5EF4-FFF2-40B4-BE49-F238E27FC236}">
                <a16:creationId xmlns:a16="http://schemas.microsoft.com/office/drawing/2014/main" id="{C72B5988-81A9-B400-E6E3-6DA30C4B2B63}"/>
              </a:ext>
            </a:extLst>
          </p:cNvPr>
          <p:cNvSpPr txBox="1"/>
          <p:nvPr/>
        </p:nvSpPr>
        <p:spPr>
          <a:xfrm>
            <a:off x="367638"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6" name="TextBox 5">
            <a:extLst>
              <a:ext uri="{FF2B5EF4-FFF2-40B4-BE49-F238E27FC236}">
                <a16:creationId xmlns:a16="http://schemas.microsoft.com/office/drawing/2014/main" id="{67686C85-D99D-D955-3927-4B3D71B4EBD2}"/>
              </a:ext>
            </a:extLst>
          </p:cNvPr>
          <p:cNvSpPr txBox="1"/>
          <p:nvPr/>
        </p:nvSpPr>
        <p:spPr>
          <a:xfrm>
            <a:off x="325022"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7" name="TextBox 6">
            <a:extLst>
              <a:ext uri="{FF2B5EF4-FFF2-40B4-BE49-F238E27FC236}">
                <a16:creationId xmlns:a16="http://schemas.microsoft.com/office/drawing/2014/main" id="{6B4F64F7-66FA-75C3-F94B-2ED466814EFF}"/>
              </a:ext>
            </a:extLst>
          </p:cNvPr>
          <p:cNvSpPr txBox="1"/>
          <p:nvPr/>
        </p:nvSpPr>
        <p:spPr>
          <a:xfrm>
            <a:off x="367638"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305212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4"/>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6"/>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7"/>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20B1-E0EF-1B7D-D104-CE8C68C6973C}"/>
              </a:ext>
            </a:extLst>
          </p:cNvPr>
          <p:cNvSpPr>
            <a:spLocks noGrp="1"/>
          </p:cNvSpPr>
          <p:nvPr>
            <p:ph type="title"/>
          </p:nvPr>
        </p:nvSpPr>
        <p:spPr/>
        <p:txBody>
          <a:bodyPr/>
          <a:lstStyle/>
          <a:p>
            <a:r>
              <a:rPr lang="en-US" u="none" dirty="0"/>
              <a:t>Code Reviews</a:t>
            </a:r>
          </a:p>
        </p:txBody>
      </p:sp>
      <p:pic>
        <p:nvPicPr>
          <p:cNvPr id="7" name="Picture Placeholder 6">
            <a:extLst>
              <a:ext uri="{FF2B5EF4-FFF2-40B4-BE49-F238E27FC236}">
                <a16:creationId xmlns:a16="http://schemas.microsoft.com/office/drawing/2014/main" id="{7E26C25B-CDE6-4FCA-BDA5-AAE943AB01F6}"/>
              </a:ext>
            </a:extLst>
          </p:cNvPr>
          <p:cNvPicPr>
            <a:picLocks noGrp="1" noChangeAspect="1"/>
          </p:cNvPicPr>
          <p:nvPr>
            <p:ph type="pic" idx="2"/>
          </p:nvPr>
        </p:nvPicPr>
        <p:blipFill>
          <a:blip r:embed="rId2" cstate="print">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E9E34BB7-CDFA-3BCF-418D-EDC85AE82177}"/>
              </a:ext>
            </a:extLst>
          </p:cNvPr>
          <p:cNvSpPr>
            <a:spLocks noGrp="1"/>
          </p:cNvSpPr>
          <p:nvPr>
            <p:ph type="body" idx="1"/>
          </p:nvPr>
        </p:nvSpPr>
        <p:spPr/>
        <p:txBody>
          <a:bodyPr/>
          <a:lstStyle/>
          <a:p>
            <a:r>
              <a:rPr lang="en-US" dirty="0"/>
              <a:t>Opportunities to Identify Technical Debt</a:t>
            </a:r>
          </a:p>
        </p:txBody>
      </p:sp>
      <p:sp>
        <p:nvSpPr>
          <p:cNvPr id="5" name="Slide Number Placeholder 4">
            <a:extLst>
              <a:ext uri="{FF2B5EF4-FFF2-40B4-BE49-F238E27FC236}">
                <a16:creationId xmlns:a16="http://schemas.microsoft.com/office/drawing/2014/main" id="{B0B6DB91-E41C-6325-D9BB-312548C54B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spTree>
    <p:extLst>
      <p:ext uri="{BB962C8B-B14F-4D97-AF65-F5344CB8AC3E}">
        <p14:creationId xmlns:p14="http://schemas.microsoft.com/office/powerpoint/2010/main" val="24891943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20B1-E0EF-1B7D-D104-CE8C68C6973C}"/>
              </a:ext>
            </a:extLst>
          </p:cNvPr>
          <p:cNvSpPr>
            <a:spLocks noGrp="1"/>
          </p:cNvSpPr>
          <p:nvPr>
            <p:ph type="title"/>
          </p:nvPr>
        </p:nvSpPr>
        <p:spPr/>
        <p:txBody>
          <a:bodyPr/>
          <a:lstStyle/>
          <a:p>
            <a:r>
              <a:rPr lang="en-US" u="none" dirty="0"/>
              <a:t>Code Analysis Tools</a:t>
            </a:r>
          </a:p>
        </p:txBody>
      </p:sp>
      <p:pic>
        <p:nvPicPr>
          <p:cNvPr id="7" name="Picture Placeholder 6">
            <a:extLst>
              <a:ext uri="{FF2B5EF4-FFF2-40B4-BE49-F238E27FC236}">
                <a16:creationId xmlns:a16="http://schemas.microsoft.com/office/drawing/2014/main" id="{7E26C25B-CDE6-4FCA-BDA5-AAE943AB01F6}"/>
              </a:ext>
            </a:extLst>
          </p:cNvPr>
          <p:cNvPicPr>
            <a:picLocks noGrp="1" noChangeAspect="1"/>
          </p:cNvPicPr>
          <p:nvPr>
            <p:ph type="pic" idx="2"/>
          </p:nvPr>
        </p:nvPicPr>
        <p:blipFill>
          <a:blip r:embed="rId2" cstate="print">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E9E34BB7-CDFA-3BCF-418D-EDC85AE82177}"/>
              </a:ext>
            </a:extLst>
          </p:cNvPr>
          <p:cNvSpPr>
            <a:spLocks noGrp="1"/>
          </p:cNvSpPr>
          <p:nvPr>
            <p:ph type="body" idx="1"/>
          </p:nvPr>
        </p:nvSpPr>
        <p:spPr/>
        <p:txBody>
          <a:bodyPr/>
          <a:lstStyle/>
          <a:p>
            <a:r>
              <a:rPr lang="en-US" dirty="0"/>
              <a:t>Opportunities to Identify Technical Debt</a:t>
            </a:r>
          </a:p>
        </p:txBody>
      </p:sp>
      <p:sp>
        <p:nvSpPr>
          <p:cNvPr id="5" name="Slide Number Placeholder 4">
            <a:extLst>
              <a:ext uri="{FF2B5EF4-FFF2-40B4-BE49-F238E27FC236}">
                <a16:creationId xmlns:a16="http://schemas.microsoft.com/office/drawing/2014/main" id="{B0B6DB91-E41C-6325-D9BB-312548C54B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spTree>
    <p:extLst>
      <p:ext uri="{BB962C8B-B14F-4D97-AF65-F5344CB8AC3E}">
        <p14:creationId xmlns:p14="http://schemas.microsoft.com/office/powerpoint/2010/main" val="36058749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20B1-E0EF-1B7D-D104-CE8C68C6973C}"/>
              </a:ext>
            </a:extLst>
          </p:cNvPr>
          <p:cNvSpPr>
            <a:spLocks noGrp="1"/>
          </p:cNvSpPr>
          <p:nvPr>
            <p:ph type="title"/>
          </p:nvPr>
        </p:nvSpPr>
        <p:spPr/>
        <p:txBody>
          <a:bodyPr/>
          <a:lstStyle/>
          <a:p>
            <a:r>
              <a:rPr lang="en-US" u="none" dirty="0"/>
              <a:t>Pull Requests</a:t>
            </a:r>
          </a:p>
        </p:txBody>
      </p:sp>
      <p:pic>
        <p:nvPicPr>
          <p:cNvPr id="7" name="Picture Placeholder 6">
            <a:extLst>
              <a:ext uri="{FF2B5EF4-FFF2-40B4-BE49-F238E27FC236}">
                <a16:creationId xmlns:a16="http://schemas.microsoft.com/office/drawing/2014/main" id="{7E26C25B-CDE6-4FCA-BDA5-AAE943AB01F6}"/>
              </a:ext>
            </a:extLst>
          </p:cNvPr>
          <p:cNvPicPr>
            <a:picLocks noGrp="1" noChangeAspect="1"/>
          </p:cNvPicPr>
          <p:nvPr>
            <p:ph type="pic" idx="2"/>
          </p:nvPr>
        </p:nvPicPr>
        <p:blipFill>
          <a:blip r:embed="rId2" cstate="print">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E9E34BB7-CDFA-3BCF-418D-EDC85AE82177}"/>
              </a:ext>
            </a:extLst>
          </p:cNvPr>
          <p:cNvSpPr>
            <a:spLocks noGrp="1"/>
          </p:cNvSpPr>
          <p:nvPr>
            <p:ph type="body" idx="1"/>
          </p:nvPr>
        </p:nvSpPr>
        <p:spPr/>
        <p:txBody>
          <a:bodyPr/>
          <a:lstStyle/>
          <a:p>
            <a:r>
              <a:rPr lang="en-US" dirty="0"/>
              <a:t>Opportunities to Identify Technical Debt</a:t>
            </a:r>
          </a:p>
        </p:txBody>
      </p:sp>
      <p:sp>
        <p:nvSpPr>
          <p:cNvPr id="5" name="Slide Number Placeholder 4">
            <a:extLst>
              <a:ext uri="{FF2B5EF4-FFF2-40B4-BE49-F238E27FC236}">
                <a16:creationId xmlns:a16="http://schemas.microsoft.com/office/drawing/2014/main" id="{B0B6DB91-E41C-6325-D9BB-312548C54B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spTree>
    <p:extLst>
      <p:ext uri="{BB962C8B-B14F-4D97-AF65-F5344CB8AC3E}">
        <p14:creationId xmlns:p14="http://schemas.microsoft.com/office/powerpoint/2010/main" val="641471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20B1-E0EF-1B7D-D104-CE8C68C6973C}"/>
              </a:ext>
            </a:extLst>
          </p:cNvPr>
          <p:cNvSpPr>
            <a:spLocks noGrp="1"/>
          </p:cNvSpPr>
          <p:nvPr>
            <p:ph type="title"/>
          </p:nvPr>
        </p:nvSpPr>
        <p:spPr/>
        <p:txBody>
          <a:bodyPr/>
          <a:lstStyle/>
          <a:p>
            <a:r>
              <a:rPr lang="en-US" u="none" dirty="0"/>
              <a:t>Stand Up</a:t>
            </a:r>
          </a:p>
        </p:txBody>
      </p:sp>
      <p:pic>
        <p:nvPicPr>
          <p:cNvPr id="7" name="Picture Placeholder 6">
            <a:extLst>
              <a:ext uri="{FF2B5EF4-FFF2-40B4-BE49-F238E27FC236}">
                <a16:creationId xmlns:a16="http://schemas.microsoft.com/office/drawing/2014/main" id="{7E26C25B-CDE6-4FCA-BDA5-AAE943AB01F6}"/>
              </a:ext>
            </a:extLst>
          </p:cNvPr>
          <p:cNvPicPr>
            <a:picLocks noGrp="1" noChangeAspect="1"/>
          </p:cNvPicPr>
          <p:nvPr>
            <p:ph type="pic" idx="2"/>
          </p:nvPr>
        </p:nvPicPr>
        <p:blipFill>
          <a:blip r:embed="rId2" cstate="print">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E9E34BB7-CDFA-3BCF-418D-EDC85AE82177}"/>
              </a:ext>
            </a:extLst>
          </p:cNvPr>
          <p:cNvSpPr>
            <a:spLocks noGrp="1"/>
          </p:cNvSpPr>
          <p:nvPr>
            <p:ph type="body" idx="1"/>
          </p:nvPr>
        </p:nvSpPr>
        <p:spPr/>
        <p:txBody>
          <a:bodyPr/>
          <a:lstStyle/>
          <a:p>
            <a:r>
              <a:rPr lang="en-US" dirty="0"/>
              <a:t>Opportunities to Identify Technical Debt</a:t>
            </a:r>
          </a:p>
        </p:txBody>
      </p:sp>
      <p:sp>
        <p:nvSpPr>
          <p:cNvPr id="5" name="Slide Number Placeholder 4">
            <a:extLst>
              <a:ext uri="{FF2B5EF4-FFF2-40B4-BE49-F238E27FC236}">
                <a16:creationId xmlns:a16="http://schemas.microsoft.com/office/drawing/2014/main" id="{B0B6DB91-E41C-6325-D9BB-312548C54B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spTree>
    <p:extLst>
      <p:ext uri="{BB962C8B-B14F-4D97-AF65-F5344CB8AC3E}">
        <p14:creationId xmlns:p14="http://schemas.microsoft.com/office/powerpoint/2010/main" val="32187914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20B1-E0EF-1B7D-D104-CE8C68C6973C}"/>
              </a:ext>
            </a:extLst>
          </p:cNvPr>
          <p:cNvSpPr>
            <a:spLocks noGrp="1"/>
          </p:cNvSpPr>
          <p:nvPr>
            <p:ph type="title"/>
          </p:nvPr>
        </p:nvSpPr>
        <p:spPr/>
        <p:txBody>
          <a:bodyPr/>
          <a:lstStyle/>
          <a:p>
            <a:r>
              <a:rPr lang="en-US" u="none" dirty="0"/>
              <a:t>Sprint Review</a:t>
            </a:r>
          </a:p>
        </p:txBody>
      </p:sp>
      <p:pic>
        <p:nvPicPr>
          <p:cNvPr id="7" name="Picture Placeholder 6">
            <a:extLst>
              <a:ext uri="{FF2B5EF4-FFF2-40B4-BE49-F238E27FC236}">
                <a16:creationId xmlns:a16="http://schemas.microsoft.com/office/drawing/2014/main" id="{7E26C25B-CDE6-4FCA-BDA5-AAE943AB01F6}"/>
              </a:ext>
            </a:extLst>
          </p:cNvPr>
          <p:cNvPicPr>
            <a:picLocks noGrp="1" noChangeAspect="1"/>
          </p:cNvPicPr>
          <p:nvPr>
            <p:ph type="pic" idx="2"/>
          </p:nvPr>
        </p:nvPicPr>
        <p:blipFill>
          <a:blip r:embed="rId2" cstate="print">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E9E34BB7-CDFA-3BCF-418D-EDC85AE82177}"/>
              </a:ext>
            </a:extLst>
          </p:cNvPr>
          <p:cNvSpPr>
            <a:spLocks noGrp="1"/>
          </p:cNvSpPr>
          <p:nvPr>
            <p:ph type="body" idx="1"/>
          </p:nvPr>
        </p:nvSpPr>
        <p:spPr/>
        <p:txBody>
          <a:bodyPr/>
          <a:lstStyle/>
          <a:p>
            <a:r>
              <a:rPr lang="en-US" dirty="0"/>
              <a:t>Opportunities to Identify Technical Debt</a:t>
            </a:r>
          </a:p>
        </p:txBody>
      </p:sp>
      <p:sp>
        <p:nvSpPr>
          <p:cNvPr id="5" name="Slide Number Placeholder 4">
            <a:extLst>
              <a:ext uri="{FF2B5EF4-FFF2-40B4-BE49-F238E27FC236}">
                <a16:creationId xmlns:a16="http://schemas.microsoft.com/office/drawing/2014/main" id="{B0B6DB91-E41C-6325-D9BB-312548C54B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spTree>
    <p:extLst>
      <p:ext uri="{BB962C8B-B14F-4D97-AF65-F5344CB8AC3E}">
        <p14:creationId xmlns:p14="http://schemas.microsoft.com/office/powerpoint/2010/main" val="25823819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20B1-E0EF-1B7D-D104-CE8C68C6973C}"/>
              </a:ext>
            </a:extLst>
          </p:cNvPr>
          <p:cNvSpPr>
            <a:spLocks noGrp="1"/>
          </p:cNvSpPr>
          <p:nvPr>
            <p:ph type="title"/>
          </p:nvPr>
        </p:nvSpPr>
        <p:spPr/>
        <p:txBody>
          <a:bodyPr/>
          <a:lstStyle/>
          <a:p>
            <a:r>
              <a:rPr lang="en-US" u="none" dirty="0"/>
              <a:t>Often hidden in plain sight</a:t>
            </a:r>
          </a:p>
        </p:txBody>
      </p:sp>
      <p:pic>
        <p:nvPicPr>
          <p:cNvPr id="7" name="Picture Placeholder 6">
            <a:extLst>
              <a:ext uri="{FF2B5EF4-FFF2-40B4-BE49-F238E27FC236}">
                <a16:creationId xmlns:a16="http://schemas.microsoft.com/office/drawing/2014/main" id="{7E26C25B-CDE6-4FCA-BDA5-AAE943AB01F6}"/>
              </a:ext>
            </a:extLst>
          </p:cNvPr>
          <p:cNvPicPr>
            <a:picLocks noGrp="1" noChangeAspect="1"/>
          </p:cNvPicPr>
          <p:nvPr>
            <p:ph type="pic" idx="2"/>
          </p:nvPr>
        </p:nvPicPr>
        <p:blipFill>
          <a:blip r:embed="rId2" cstate="print">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E9E34BB7-CDFA-3BCF-418D-EDC85AE82177}"/>
              </a:ext>
            </a:extLst>
          </p:cNvPr>
          <p:cNvSpPr>
            <a:spLocks noGrp="1"/>
          </p:cNvSpPr>
          <p:nvPr>
            <p:ph type="body" idx="1"/>
          </p:nvPr>
        </p:nvSpPr>
        <p:spPr/>
        <p:txBody>
          <a:bodyPr/>
          <a:lstStyle/>
          <a:p>
            <a:r>
              <a:rPr lang="en-US" dirty="0"/>
              <a:t>Opportunities to Identify Technical Debt</a:t>
            </a:r>
          </a:p>
        </p:txBody>
      </p:sp>
      <p:sp>
        <p:nvSpPr>
          <p:cNvPr id="5" name="Slide Number Placeholder 4">
            <a:extLst>
              <a:ext uri="{FF2B5EF4-FFF2-40B4-BE49-F238E27FC236}">
                <a16:creationId xmlns:a16="http://schemas.microsoft.com/office/drawing/2014/main" id="{B0B6DB91-E41C-6325-D9BB-312548C54B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spTree>
    <p:extLst>
      <p:ext uri="{BB962C8B-B14F-4D97-AF65-F5344CB8AC3E}">
        <p14:creationId xmlns:p14="http://schemas.microsoft.com/office/powerpoint/2010/main" val="42408550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54A6-EB89-76FC-411E-3C3A72D573AC}"/>
              </a:ext>
            </a:extLst>
          </p:cNvPr>
          <p:cNvSpPr>
            <a:spLocks noGrp="1"/>
          </p:cNvSpPr>
          <p:nvPr>
            <p:ph type="title"/>
          </p:nvPr>
        </p:nvSpPr>
        <p:spPr/>
        <p:txBody>
          <a:bodyPr>
            <a:normAutofit fontScale="90000"/>
          </a:bodyPr>
          <a:lstStyle/>
          <a:p>
            <a:r>
              <a:rPr lang="en-US" u="none" dirty="0"/>
              <a:t>Recording Technical Debt</a:t>
            </a:r>
          </a:p>
        </p:txBody>
      </p:sp>
      <p:sp>
        <p:nvSpPr>
          <p:cNvPr id="3" name="Slide Number Placeholder 2">
            <a:extLst>
              <a:ext uri="{FF2B5EF4-FFF2-40B4-BE49-F238E27FC236}">
                <a16:creationId xmlns:a16="http://schemas.microsoft.com/office/drawing/2014/main" id="{2DDCDE54-0B8A-D465-279C-82E273045B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spTree>
    <p:extLst>
      <p:ext uri="{BB962C8B-B14F-4D97-AF65-F5344CB8AC3E}">
        <p14:creationId xmlns:p14="http://schemas.microsoft.com/office/powerpoint/2010/main" val="41261122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2DE7-A5D9-88D2-AA77-B998B114E6A3}"/>
              </a:ext>
            </a:extLst>
          </p:cNvPr>
          <p:cNvSpPr>
            <a:spLocks noGrp="1"/>
          </p:cNvSpPr>
          <p:nvPr>
            <p:ph type="title"/>
          </p:nvPr>
        </p:nvSpPr>
        <p:spPr/>
        <p:txBody>
          <a:bodyPr/>
          <a:lstStyle/>
          <a:p>
            <a:r>
              <a:rPr lang="en-US" u="none" dirty="0"/>
              <a:t>Recoding Technical Debt</a:t>
            </a:r>
          </a:p>
        </p:txBody>
      </p:sp>
      <p:sp>
        <p:nvSpPr>
          <p:cNvPr id="4" name="Text Placeholder 3">
            <a:extLst>
              <a:ext uri="{FF2B5EF4-FFF2-40B4-BE49-F238E27FC236}">
                <a16:creationId xmlns:a16="http://schemas.microsoft.com/office/drawing/2014/main" id="{2AE255BB-463C-A897-2F04-9C35EC260A78}"/>
              </a:ext>
            </a:extLst>
          </p:cNvPr>
          <p:cNvSpPr>
            <a:spLocks noGrp="1"/>
          </p:cNvSpPr>
          <p:nvPr>
            <p:ph type="body" idx="2"/>
          </p:nvPr>
        </p:nvSpPr>
        <p:spPr/>
        <p:txBody>
          <a:bodyPr>
            <a:normAutofit/>
          </a:bodyPr>
          <a:lstStyle/>
          <a:p>
            <a:r>
              <a:rPr lang="en-US" sz="3600" dirty="0"/>
              <a:t>User Story</a:t>
            </a:r>
          </a:p>
          <a:p>
            <a:r>
              <a:rPr lang="en-US" sz="3600" dirty="0"/>
              <a:t>Product Backlog Item</a:t>
            </a:r>
          </a:p>
          <a:p>
            <a:r>
              <a:rPr lang="en-US" sz="3600" dirty="0"/>
              <a:t>Requirement</a:t>
            </a:r>
          </a:p>
          <a:p>
            <a:r>
              <a:rPr lang="en-US" sz="3600" dirty="0"/>
              <a:t>Issue</a:t>
            </a:r>
          </a:p>
        </p:txBody>
      </p:sp>
      <p:sp>
        <p:nvSpPr>
          <p:cNvPr id="5" name="Slide Number Placeholder 4">
            <a:extLst>
              <a:ext uri="{FF2B5EF4-FFF2-40B4-BE49-F238E27FC236}">
                <a16:creationId xmlns:a16="http://schemas.microsoft.com/office/drawing/2014/main" id="{9A1C4762-E810-F6A5-0ABE-91C9189190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pic>
        <p:nvPicPr>
          <p:cNvPr id="7" name="Picture 6">
            <a:extLst>
              <a:ext uri="{FF2B5EF4-FFF2-40B4-BE49-F238E27FC236}">
                <a16:creationId xmlns:a16="http://schemas.microsoft.com/office/drawing/2014/main" id="{D599FF64-F627-DBD8-9EB5-42B77663EB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 y="1825626"/>
            <a:ext cx="4550664" cy="3062636"/>
          </a:xfrm>
          <a:prstGeom prst="rect">
            <a:avLst/>
          </a:prstGeom>
        </p:spPr>
      </p:pic>
    </p:spTree>
    <p:extLst>
      <p:ext uri="{BB962C8B-B14F-4D97-AF65-F5344CB8AC3E}">
        <p14:creationId xmlns:p14="http://schemas.microsoft.com/office/powerpoint/2010/main" val="2303638764"/>
      </p:ext>
    </p:extLst>
  </p:cSld>
  <p:clrMapOvr>
    <a:masterClrMapping/>
  </p:clrMapOvr>
</p:sld>
</file>

<file path=ppt/theme/theme1.xml><?xml version="1.0" encoding="utf-8"?>
<a:theme xmlns:a="http://schemas.openxmlformats.org/drawingml/2006/main" name="ICON22">
  <a:themeElements>
    <a:clrScheme name="ICON22">
      <a:dk1>
        <a:srgbClr val="3C4560"/>
      </a:dk1>
      <a:lt1>
        <a:srgbClr val="FDCB26"/>
      </a:lt1>
      <a:dk2>
        <a:srgbClr val="586E75"/>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4391</Words>
  <Application>Microsoft Office PowerPoint</Application>
  <PresentationFormat>Widescreen</PresentationFormat>
  <Paragraphs>891</Paragraphs>
  <Slides>128</Slides>
  <Notes>84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128</vt:i4>
      </vt:variant>
    </vt:vector>
  </HeadingPairs>
  <TitlesOfParts>
    <vt:vector size="134" baseType="lpstr">
      <vt:lpstr>Josefin Sans</vt:lpstr>
      <vt:lpstr>Calibri</vt:lpstr>
      <vt:lpstr>Arial</vt:lpstr>
      <vt:lpstr>Kanit</vt:lpstr>
      <vt:lpstr>Edwardian Script ITC</vt:lpstr>
      <vt:lpstr>ICON22</vt:lpstr>
      <vt:lpstr>Chad Green </vt:lpstr>
      <vt:lpstr>Agenda</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test suite</vt:lpstr>
      <vt:lpstr>Lack of documentation</vt:lpstr>
      <vt:lpstr>Lack of collaboration</vt:lpstr>
      <vt:lpstr>Parallel development</vt:lpstr>
      <vt:lpstr>Delayed refactoring</vt:lpstr>
      <vt:lpstr>Lack of alignments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Types of Technical Debt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Opportunities to Identify Technical Debt</vt:lpstr>
      <vt:lpstr>Coding</vt:lpstr>
      <vt:lpstr>PowerPoint Presentation</vt:lpstr>
      <vt:lpstr>Code Reviews</vt:lpstr>
      <vt:lpstr>Code Analysis Tools</vt:lpstr>
      <vt:lpstr>Pull Requests</vt:lpstr>
      <vt:lpstr>Stand Up</vt:lpstr>
      <vt:lpstr>Sprint Review</vt:lpstr>
      <vt:lpstr>Often hidden in plain sight</vt:lpstr>
      <vt:lpstr>Recording Technical Debt</vt:lpstr>
      <vt:lpstr>Recoding Technical Debt</vt:lpstr>
      <vt:lpstr>Recoding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Chad Green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Debt Is Not Free</dc:title>
  <dc:creator>Simon Bor</dc:creator>
  <cp:lastModifiedBy>Chad Green</cp:lastModifiedBy>
  <cp:revision>7</cp:revision>
  <dcterms:created xsi:type="dcterms:W3CDTF">2022-03-14T18:23:03Z</dcterms:created>
  <dcterms:modified xsi:type="dcterms:W3CDTF">2023-02-19T19:36:07Z</dcterms:modified>
</cp:coreProperties>
</file>